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8" r:id="rId2"/>
    <p:sldId id="259" r:id="rId3"/>
    <p:sldId id="260" r:id="rId4"/>
    <p:sldId id="261" r:id="rId5"/>
    <p:sldId id="262" r:id="rId6"/>
    <p:sldId id="275"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80" r:id="rId20"/>
    <p:sldId id="277" r:id="rId21"/>
    <p:sldId id="278" r:id="rId22"/>
    <p:sldId id="279" r:id="rId23"/>
    <p:sldId id="276" r:id="rId2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7F6324-75D5-4365-877F-7B88A330D3F7}" type="datetimeFigureOut">
              <a:rPr lang="nl-NL" smtClean="0"/>
              <a:pPr/>
              <a:t>7-9-2016</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8601BE-C1CB-43E3-8301-1A6A1AB9FFAF}" type="slidenum">
              <a:rPr lang="nl-NL" smtClean="0"/>
              <a:pPr/>
              <a:t>‹nr.›</a:t>
            </a:fld>
            <a:endParaRPr lang="nl-NL"/>
          </a:p>
        </p:txBody>
      </p:sp>
    </p:spTree>
    <p:extLst>
      <p:ext uri="{BB962C8B-B14F-4D97-AF65-F5344CB8AC3E}">
        <p14:creationId xmlns:p14="http://schemas.microsoft.com/office/powerpoint/2010/main" val="3782466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C8D6A0A-38FC-44F2-AF77-5C6C3E49489A}" type="slidenum">
              <a:rPr lang="nl-NL" smtClean="0"/>
              <a:pPr/>
              <a:t>7</a:t>
            </a:fld>
            <a:endParaRPr lang="nl-NL"/>
          </a:p>
        </p:txBody>
      </p:sp>
    </p:spTree>
    <p:extLst>
      <p:ext uri="{BB962C8B-B14F-4D97-AF65-F5344CB8AC3E}">
        <p14:creationId xmlns:p14="http://schemas.microsoft.com/office/powerpoint/2010/main" val="1729532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C8D6A0A-38FC-44F2-AF77-5C6C3E49489A}" type="slidenum">
              <a:rPr lang="nl-NL" smtClean="0"/>
              <a:pPr/>
              <a:t>8</a:t>
            </a:fld>
            <a:endParaRPr lang="nl-NL"/>
          </a:p>
        </p:txBody>
      </p:sp>
    </p:spTree>
    <p:extLst>
      <p:ext uri="{BB962C8B-B14F-4D97-AF65-F5344CB8AC3E}">
        <p14:creationId xmlns:p14="http://schemas.microsoft.com/office/powerpoint/2010/main" val="2692746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jdelijke aanduiding voor dia-afbeelding 1"/>
          <p:cNvSpPr>
            <a:spLocks noGrp="1" noRot="1" noChangeAspect="1" noTextEdit="1"/>
          </p:cNvSpPr>
          <p:nvPr>
            <p:ph type="sldImg"/>
          </p:nvPr>
        </p:nvSpPr>
        <p:spPr bwMode="auto">
          <a:noFill/>
          <a:ln>
            <a:solidFill>
              <a:srgbClr val="000000"/>
            </a:solidFill>
            <a:miter lim="800000"/>
            <a:headEnd/>
            <a:tailEnd/>
          </a:ln>
        </p:spPr>
      </p:sp>
      <p:sp>
        <p:nvSpPr>
          <p:cNvPr id="101379" name="Tijdelijke aanduiding voor notiti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nl-NL" smtClean="0"/>
          </a:p>
        </p:txBody>
      </p:sp>
      <p:sp>
        <p:nvSpPr>
          <p:cNvPr id="29699" name="Tijdelijke aanduiding voor dianumm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84ED52-5A67-4E04-A084-434518EADC25}" type="slidenum">
              <a:rPr lang="nl-NL" smtClean="0">
                <a:cs typeface="Arial" charset="0"/>
              </a:rPr>
              <a:pPr fontAlgn="base">
                <a:spcBef>
                  <a:spcPct val="0"/>
                </a:spcBef>
                <a:spcAft>
                  <a:spcPct val="0"/>
                </a:spcAft>
                <a:defRPr/>
              </a:pPr>
              <a:t>13</a:t>
            </a:fld>
            <a:endParaRPr lang="nl-NL" smtClean="0">
              <a:cs typeface="Arial" charset="0"/>
            </a:endParaRPr>
          </a:p>
        </p:txBody>
      </p:sp>
    </p:spTree>
    <p:extLst>
      <p:ext uri="{BB962C8B-B14F-4D97-AF65-F5344CB8AC3E}">
        <p14:creationId xmlns:p14="http://schemas.microsoft.com/office/powerpoint/2010/main" val="852004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2B9B5C1B-5E81-4C44-B974-8875EE2ADBC7}" type="datetimeFigureOut">
              <a:rPr lang="nl-NL" smtClean="0"/>
              <a:pPr/>
              <a:t>7-9-2016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2B9B5C1B-5E81-4C44-B974-8875EE2ADBC7}" type="datetimeFigureOut">
              <a:rPr lang="nl-NL" smtClean="0"/>
              <a:pPr/>
              <a:t>7-9-2016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2B9B5C1B-5E81-4C44-B974-8875EE2ADBC7}" type="datetimeFigureOut">
              <a:rPr lang="nl-NL" smtClean="0"/>
              <a:pPr/>
              <a:t>7-9-2016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2B9B5C1B-5E81-4C44-B974-8875EE2ADBC7}" type="datetimeFigureOut">
              <a:rPr lang="nl-NL" smtClean="0"/>
              <a:pPr/>
              <a:t>7-9-2016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B9B5C1B-5E81-4C44-B974-8875EE2ADBC7}" type="datetimeFigureOut">
              <a:rPr lang="nl-NL" smtClean="0"/>
              <a:pPr/>
              <a:t>7-9-2016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B9B5C1B-5E81-4C44-B974-8875EE2ADBC7}" type="datetimeFigureOut">
              <a:rPr lang="nl-NL" smtClean="0"/>
              <a:pPr/>
              <a:t>7-9-2016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B9B5C1B-5E81-4C44-B974-8875EE2ADBC7}" type="datetimeFigureOut">
              <a:rPr lang="nl-NL" smtClean="0"/>
              <a:pPr/>
              <a:t>7-9-2016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01F1B3D-3A14-48E1-9E4B-5EEF48F813F7}"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B5C1B-5E81-4C44-B974-8875EE2ADBC7}" type="datetimeFigureOut">
              <a:rPr lang="nl-NL" smtClean="0"/>
              <a:pPr/>
              <a:t>7-9-2016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1F1B3D-3A14-48E1-9E4B-5EEF48F813F7}"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slo.nl/voortgezet/tweedefase/vakken/biologie/leermiddelen/chemi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youtube.com/watch?v=bO7z3S2GW6o"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en-US" sz="3200" b="1" dirty="0" err="1" smtClean="0"/>
              <a:t>Thema</a:t>
            </a:r>
            <a:r>
              <a:rPr lang="en-US" sz="3200" b="1" dirty="0" smtClean="0"/>
              <a:t> 1 </a:t>
            </a:r>
            <a:r>
              <a:rPr lang="en-US" sz="3200" b="1" dirty="0" err="1" smtClean="0"/>
              <a:t>Stofwisseling</a:t>
            </a:r>
            <a:endParaRPr lang="nl-NL" sz="3200" b="1" dirty="0"/>
          </a:p>
        </p:txBody>
      </p:sp>
      <p:sp>
        <p:nvSpPr>
          <p:cNvPr id="3" name="Tijdelijke aanduiding voor inhoud 2"/>
          <p:cNvSpPr>
            <a:spLocks noGrp="1"/>
          </p:cNvSpPr>
          <p:nvPr>
            <p:ph idx="1"/>
          </p:nvPr>
        </p:nvSpPr>
        <p:spPr>
          <a:xfrm>
            <a:off x="457200" y="1124744"/>
            <a:ext cx="8229600" cy="5001419"/>
          </a:xfrm>
        </p:spPr>
        <p:txBody>
          <a:bodyPr>
            <a:normAutofit/>
          </a:bodyPr>
          <a:lstStyle/>
          <a:p>
            <a:r>
              <a:rPr lang="en-US" sz="2400" dirty="0" err="1" smtClean="0"/>
              <a:t>Coopertest</a:t>
            </a:r>
            <a:r>
              <a:rPr lang="en-US" sz="2400" dirty="0" smtClean="0"/>
              <a:t>:</a:t>
            </a:r>
          </a:p>
          <a:p>
            <a:r>
              <a:rPr lang="nl-NL" sz="2400" dirty="0" smtClean="0"/>
              <a:t>Deze test is ontwikkeld door de Amerikaanse arts Dr. Kenneth </a:t>
            </a:r>
            <a:r>
              <a:rPr lang="nl-NL" sz="2400" dirty="0" err="1" smtClean="0"/>
              <a:t>Cooper</a:t>
            </a:r>
            <a:r>
              <a:rPr lang="nl-NL" sz="2400" dirty="0" smtClean="0"/>
              <a:t>. Na een goede warming-up ga je op een atletiekbaan (of een stuk weg: na de test bepaal je de afstand) in 12 minuten zoveel mogelijk meters lopen. Probeer in een geleidelijk tempo te lopen. Omdat dit een zware inspanningstest is deze test niet geschikt voor mensen met een slechte gezondheid. Vergeet na afloop ook niet een goede </a:t>
            </a:r>
            <a:r>
              <a:rPr lang="nl-NL" sz="2400" dirty="0" err="1" smtClean="0"/>
              <a:t>cooling-down</a:t>
            </a:r>
            <a:r>
              <a:rPr lang="nl-NL" sz="2400" dirty="0" smtClean="0"/>
              <a:t> te </a:t>
            </a:r>
            <a:r>
              <a:rPr lang="nl-NL" sz="2400" dirty="0" err="1" smtClean="0"/>
              <a:t>doen.Na</a:t>
            </a:r>
            <a:r>
              <a:rPr lang="nl-NL" sz="2400" dirty="0" smtClean="0"/>
              <a:t> 12 minuten blijkt het hartritme niet verder meer te stijgen</a:t>
            </a:r>
          </a:p>
          <a:p>
            <a:endParaRPr lang="nl-NL"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normAutofit/>
          </a:bodyPr>
          <a:lstStyle/>
          <a:p>
            <a:r>
              <a:rPr lang="en-US" sz="3200" b="1" dirty="0" err="1" smtClean="0"/>
              <a:t>Organische</a:t>
            </a:r>
            <a:r>
              <a:rPr lang="en-US" sz="3200" b="1" dirty="0" smtClean="0"/>
              <a:t> en </a:t>
            </a:r>
            <a:r>
              <a:rPr lang="en-US" sz="3600" b="1" u="sng" dirty="0" err="1" smtClean="0"/>
              <a:t>Anorganische</a:t>
            </a:r>
            <a:r>
              <a:rPr lang="en-US" sz="3200" b="1" dirty="0" smtClean="0"/>
              <a:t> </a:t>
            </a:r>
            <a:r>
              <a:rPr lang="en-US" sz="3200" b="1" dirty="0" err="1" smtClean="0"/>
              <a:t>moleculen</a:t>
            </a:r>
            <a:endParaRPr lang="nl-NL" sz="3200" b="1"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en-US" sz="2400" b="1" dirty="0" err="1" smtClean="0"/>
              <a:t>Anorganisch</a:t>
            </a:r>
            <a:r>
              <a:rPr lang="en-US" sz="2400" dirty="0" smtClean="0"/>
              <a:t>;</a:t>
            </a:r>
          </a:p>
          <a:p>
            <a:pPr>
              <a:buFontTx/>
              <a:buChar char="-"/>
            </a:pPr>
            <a:r>
              <a:rPr lang="en-US" sz="2400" dirty="0" err="1" smtClean="0"/>
              <a:t>Zijn</a:t>
            </a:r>
            <a:r>
              <a:rPr lang="en-US" sz="2400" dirty="0" smtClean="0"/>
              <a:t> </a:t>
            </a:r>
            <a:r>
              <a:rPr lang="en-US" sz="2400" dirty="0" err="1" smtClean="0"/>
              <a:t>kleine</a:t>
            </a:r>
            <a:r>
              <a:rPr lang="en-US" sz="2400" dirty="0" smtClean="0"/>
              <a:t> </a:t>
            </a:r>
            <a:r>
              <a:rPr lang="en-US" sz="2400" dirty="0" err="1" smtClean="0"/>
              <a:t>moleculen</a:t>
            </a:r>
            <a:endParaRPr lang="en-US" sz="2400" dirty="0" smtClean="0"/>
          </a:p>
          <a:p>
            <a:pPr>
              <a:buFontTx/>
              <a:buChar char="-"/>
            </a:pPr>
            <a:r>
              <a:rPr lang="en-US" sz="2400" dirty="0" err="1" smtClean="0"/>
              <a:t>Zijn</a:t>
            </a:r>
            <a:r>
              <a:rPr lang="en-US" sz="2400" dirty="0" smtClean="0"/>
              <a:t> </a:t>
            </a:r>
            <a:r>
              <a:rPr lang="en-US" sz="2400" dirty="0" err="1" smtClean="0"/>
              <a:t>energiearme</a:t>
            </a:r>
            <a:r>
              <a:rPr lang="en-US" sz="2400" dirty="0" smtClean="0"/>
              <a:t> </a:t>
            </a:r>
            <a:r>
              <a:rPr lang="en-US" sz="2400" dirty="0" err="1" smtClean="0"/>
              <a:t>moleculen</a:t>
            </a:r>
            <a:endParaRPr lang="en-US" sz="2400" dirty="0" smtClean="0"/>
          </a:p>
          <a:p>
            <a:pPr>
              <a:buFontTx/>
              <a:buChar char="-"/>
            </a:pPr>
            <a:r>
              <a:rPr lang="en-US" sz="2400" dirty="0" err="1" smtClean="0"/>
              <a:t>Komen</a:t>
            </a:r>
            <a:r>
              <a:rPr lang="en-US" sz="2400" dirty="0" smtClean="0"/>
              <a:t> </a:t>
            </a:r>
            <a:r>
              <a:rPr lang="en-US" sz="2400" dirty="0" err="1" smtClean="0"/>
              <a:t>zowel</a:t>
            </a:r>
            <a:r>
              <a:rPr lang="en-US" sz="2400" dirty="0" smtClean="0"/>
              <a:t> </a:t>
            </a:r>
            <a:r>
              <a:rPr lang="en-US" sz="2400" dirty="0" err="1" smtClean="0"/>
              <a:t>voor</a:t>
            </a:r>
            <a:r>
              <a:rPr lang="en-US" sz="2400" dirty="0" smtClean="0"/>
              <a:t> in </a:t>
            </a:r>
            <a:r>
              <a:rPr lang="en-US" sz="2400" dirty="0" err="1" smtClean="0"/>
              <a:t>levenloze</a:t>
            </a:r>
            <a:r>
              <a:rPr lang="en-US" sz="2400" dirty="0" smtClean="0"/>
              <a:t> </a:t>
            </a:r>
            <a:r>
              <a:rPr lang="en-US" sz="2400" dirty="0" err="1" smtClean="0"/>
              <a:t>dingen</a:t>
            </a:r>
            <a:r>
              <a:rPr lang="en-US" sz="2400" dirty="0" smtClean="0"/>
              <a:t> </a:t>
            </a:r>
            <a:r>
              <a:rPr lang="en-US" sz="2400" dirty="0" err="1" smtClean="0"/>
              <a:t>als</a:t>
            </a:r>
            <a:r>
              <a:rPr lang="en-US" sz="2400" dirty="0" smtClean="0"/>
              <a:t> in </a:t>
            </a:r>
            <a:r>
              <a:rPr lang="en-US" sz="2400" dirty="0" err="1" smtClean="0"/>
              <a:t>organismen</a:t>
            </a:r>
            <a:r>
              <a:rPr lang="en-US" sz="2400" dirty="0" smtClean="0"/>
              <a:t> en </a:t>
            </a:r>
            <a:r>
              <a:rPr lang="en-US" sz="2400" dirty="0" err="1" smtClean="0"/>
              <a:t>resten</a:t>
            </a:r>
            <a:r>
              <a:rPr lang="en-US" sz="2400" dirty="0" smtClean="0"/>
              <a:t>/</a:t>
            </a:r>
            <a:r>
              <a:rPr lang="en-US" sz="2400" dirty="0" err="1" smtClean="0"/>
              <a:t>producten</a:t>
            </a:r>
            <a:r>
              <a:rPr lang="en-US" sz="2400" dirty="0" smtClean="0"/>
              <a:t> </a:t>
            </a:r>
            <a:r>
              <a:rPr lang="en-US" sz="2400" dirty="0" err="1" smtClean="0"/>
              <a:t>daarvan</a:t>
            </a:r>
            <a:endParaRPr lang="en-US" sz="2400" dirty="0" smtClean="0"/>
          </a:p>
          <a:p>
            <a:pPr>
              <a:buFontTx/>
              <a:buChar char="-"/>
            </a:pPr>
            <a:r>
              <a:rPr lang="en-US" sz="2400" dirty="0" smtClean="0"/>
              <a:t>Elk element </a:t>
            </a:r>
            <a:r>
              <a:rPr lang="en-US" sz="2400" dirty="0" err="1" smtClean="0"/>
              <a:t>uit</a:t>
            </a:r>
            <a:r>
              <a:rPr lang="en-US" sz="2400" dirty="0" smtClean="0"/>
              <a:t> het </a:t>
            </a:r>
            <a:r>
              <a:rPr lang="en-US" sz="2400" dirty="0" err="1" smtClean="0"/>
              <a:t>periodiek</a:t>
            </a:r>
            <a:r>
              <a:rPr lang="en-US" sz="2400" dirty="0" smtClean="0"/>
              <a:t> </a:t>
            </a:r>
            <a:r>
              <a:rPr lang="en-US" sz="2400" dirty="0" err="1" smtClean="0"/>
              <a:t>systeem</a:t>
            </a:r>
            <a:r>
              <a:rPr lang="en-US" sz="2400" dirty="0" smtClean="0"/>
              <a:t> </a:t>
            </a:r>
            <a:r>
              <a:rPr lang="en-US" sz="2400" dirty="0" err="1" smtClean="0"/>
              <a:t>kan</a:t>
            </a:r>
            <a:r>
              <a:rPr lang="en-US" sz="2400" dirty="0" smtClean="0"/>
              <a:t> </a:t>
            </a:r>
            <a:r>
              <a:rPr lang="en-US" sz="2400" dirty="0" err="1" smtClean="0"/>
              <a:t>een</a:t>
            </a:r>
            <a:r>
              <a:rPr lang="en-US" sz="2400" dirty="0" smtClean="0"/>
              <a:t> </a:t>
            </a:r>
            <a:r>
              <a:rPr lang="en-US" sz="2400" dirty="0" err="1" smtClean="0"/>
              <a:t>bestanddeel</a:t>
            </a:r>
            <a:r>
              <a:rPr lang="en-US" sz="2400" dirty="0" smtClean="0"/>
              <a:t> </a:t>
            </a:r>
            <a:r>
              <a:rPr lang="en-US" sz="2400" dirty="0" err="1" smtClean="0"/>
              <a:t>zijn</a:t>
            </a:r>
            <a:r>
              <a:rPr lang="en-US" sz="2400" dirty="0" smtClean="0"/>
              <a:t> van </a:t>
            </a:r>
            <a:r>
              <a:rPr lang="en-US" sz="2400" dirty="0" err="1" smtClean="0"/>
              <a:t>een</a:t>
            </a:r>
            <a:r>
              <a:rPr lang="en-US" sz="2400" dirty="0" smtClean="0"/>
              <a:t> </a:t>
            </a:r>
            <a:r>
              <a:rPr lang="en-US" sz="2400" dirty="0" err="1" smtClean="0"/>
              <a:t>anorganisch</a:t>
            </a:r>
            <a:r>
              <a:rPr lang="en-US" sz="2400" dirty="0" smtClean="0"/>
              <a:t> </a:t>
            </a:r>
            <a:r>
              <a:rPr lang="en-US" sz="2400" dirty="0" err="1" smtClean="0"/>
              <a:t>molecuul</a:t>
            </a:r>
            <a:endParaRPr lang="en-US" sz="2400" dirty="0" smtClean="0"/>
          </a:p>
          <a:p>
            <a:pPr>
              <a:buFontTx/>
              <a:buChar char="-"/>
            </a:pPr>
            <a:r>
              <a:rPr lang="en-US" sz="2400" dirty="0" err="1" smtClean="0"/>
              <a:t>Belangrijke</a:t>
            </a:r>
            <a:r>
              <a:rPr lang="en-US" sz="2400" dirty="0" smtClean="0"/>
              <a:t> </a:t>
            </a:r>
            <a:r>
              <a:rPr lang="en-US" sz="2400" dirty="0" err="1" smtClean="0"/>
              <a:t>voorbeelden</a:t>
            </a:r>
            <a:r>
              <a:rPr lang="en-US" sz="2400" dirty="0" smtClean="0"/>
              <a:t>:</a:t>
            </a:r>
          </a:p>
          <a:p>
            <a:pPr>
              <a:buNone/>
            </a:pPr>
            <a:r>
              <a:rPr lang="en-US" sz="2400" dirty="0"/>
              <a:t>	</a:t>
            </a:r>
            <a:r>
              <a:rPr lang="en-US" sz="2400" dirty="0" err="1" smtClean="0"/>
              <a:t>Koolstofdioxide</a:t>
            </a:r>
            <a:r>
              <a:rPr lang="en-US" sz="2400" dirty="0" smtClean="0"/>
              <a:t> (CO</a:t>
            </a:r>
            <a:r>
              <a:rPr lang="en-US" sz="2400" baseline="-25000" dirty="0" smtClean="0"/>
              <a:t>2</a:t>
            </a:r>
            <a:r>
              <a:rPr lang="en-US" sz="2400" dirty="0" smtClean="0"/>
              <a:t>), </a:t>
            </a:r>
            <a:r>
              <a:rPr lang="en-US" sz="2400" dirty="0" err="1" smtClean="0"/>
              <a:t>Zuurstof</a:t>
            </a:r>
            <a:r>
              <a:rPr lang="en-US" sz="2400" dirty="0" smtClean="0"/>
              <a:t> (O</a:t>
            </a:r>
            <a:r>
              <a:rPr lang="en-US" sz="2400" baseline="-25000" dirty="0" smtClean="0"/>
              <a:t>2</a:t>
            </a:r>
            <a:r>
              <a:rPr lang="en-US" sz="2400" dirty="0" smtClean="0"/>
              <a:t>), Water (H</a:t>
            </a:r>
            <a:r>
              <a:rPr lang="en-US" sz="2400" baseline="-25000" dirty="0" smtClean="0"/>
              <a:t>2</a:t>
            </a:r>
            <a:r>
              <a:rPr lang="en-US" sz="2400" dirty="0" smtClean="0"/>
              <a:t>O), </a:t>
            </a:r>
          </a:p>
          <a:p>
            <a:pPr>
              <a:buNone/>
            </a:pPr>
            <a:r>
              <a:rPr lang="en-US" sz="2400" dirty="0"/>
              <a:t>	</a:t>
            </a:r>
            <a:r>
              <a:rPr lang="en-US" sz="2400" dirty="0" err="1" smtClean="0"/>
              <a:t>Nitraat</a:t>
            </a:r>
            <a:r>
              <a:rPr lang="en-US" sz="2400" dirty="0" smtClean="0"/>
              <a:t> (NO</a:t>
            </a:r>
            <a:r>
              <a:rPr lang="en-US" sz="2400" baseline="-25000" dirty="0" smtClean="0"/>
              <a:t>3</a:t>
            </a:r>
            <a:r>
              <a:rPr lang="en-US" sz="2400" dirty="0" smtClean="0"/>
              <a:t>), </a:t>
            </a:r>
            <a:r>
              <a:rPr lang="en-US" sz="2400" dirty="0" err="1" smtClean="0"/>
              <a:t>Ammoniak</a:t>
            </a:r>
            <a:r>
              <a:rPr lang="en-US" sz="2400" dirty="0" smtClean="0"/>
              <a:t> (NH</a:t>
            </a:r>
            <a:r>
              <a:rPr lang="en-US" sz="2400" baseline="-25000" dirty="0" smtClean="0"/>
              <a:t>3-</a:t>
            </a:r>
            <a:r>
              <a:rPr lang="en-US" sz="2400" dirty="0" smtClean="0"/>
              <a:t>), </a:t>
            </a:r>
            <a:r>
              <a:rPr lang="en-US" sz="2400" dirty="0" err="1" smtClean="0"/>
              <a:t>Stikstofgas</a:t>
            </a:r>
            <a:r>
              <a:rPr lang="en-US" sz="2400" dirty="0" smtClean="0"/>
              <a:t> (N</a:t>
            </a:r>
            <a:r>
              <a:rPr lang="en-US" sz="2400" baseline="-25000" dirty="0" smtClean="0"/>
              <a:t>2</a:t>
            </a:r>
            <a:r>
              <a:rPr lang="en-US" sz="2400" dirty="0" smtClean="0"/>
              <a:t>), </a:t>
            </a:r>
            <a:r>
              <a:rPr lang="en-US" sz="2400" dirty="0" err="1" smtClean="0"/>
              <a:t>Natriumchloride</a:t>
            </a:r>
            <a:r>
              <a:rPr lang="en-US" sz="2400" dirty="0" smtClean="0"/>
              <a:t> (</a:t>
            </a:r>
            <a:r>
              <a:rPr lang="en-US" sz="2400" dirty="0" err="1" smtClean="0"/>
              <a:t>NaCl</a:t>
            </a:r>
            <a:r>
              <a:rPr lang="en-US" sz="2400" dirty="0" smtClean="0"/>
              <a:t>)</a:t>
            </a:r>
          </a:p>
          <a:p>
            <a:pPr>
              <a:buFontTx/>
              <a:buChar char="-"/>
            </a:pPr>
            <a:endParaRPr lang="en-US"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normAutofit/>
          </a:bodyPr>
          <a:lstStyle/>
          <a:p>
            <a:r>
              <a:rPr lang="en-US" sz="3200" dirty="0" err="1" smtClean="0"/>
              <a:t>Biochemie</a:t>
            </a:r>
            <a:endParaRPr lang="nl-NL" sz="3200" dirty="0"/>
          </a:p>
        </p:txBody>
      </p:sp>
      <p:sp>
        <p:nvSpPr>
          <p:cNvPr id="3" name="Tijdelijke aanduiding voor inhoud 2"/>
          <p:cNvSpPr>
            <a:spLocks noGrp="1"/>
          </p:cNvSpPr>
          <p:nvPr>
            <p:ph idx="1"/>
          </p:nvPr>
        </p:nvSpPr>
        <p:spPr>
          <a:xfrm>
            <a:off x="457200" y="1196752"/>
            <a:ext cx="8229600" cy="5184576"/>
          </a:xfrm>
        </p:spPr>
        <p:txBody>
          <a:bodyPr>
            <a:normAutofit/>
          </a:bodyPr>
          <a:lstStyle/>
          <a:p>
            <a:r>
              <a:rPr lang="en-US" sz="2400" dirty="0" err="1" smtClean="0"/>
              <a:t>Onderzoek</a:t>
            </a:r>
            <a:r>
              <a:rPr lang="en-US" sz="2400" dirty="0" smtClean="0"/>
              <a:t> </a:t>
            </a:r>
            <a:r>
              <a:rPr lang="en-US" sz="2400" dirty="0" err="1" smtClean="0"/>
              <a:t>aan</a:t>
            </a:r>
            <a:r>
              <a:rPr lang="en-US" sz="2400" dirty="0" smtClean="0"/>
              <a:t> </a:t>
            </a:r>
            <a:r>
              <a:rPr lang="en-US" sz="2400" dirty="0" err="1" smtClean="0"/>
              <a:t>organische</a:t>
            </a:r>
            <a:r>
              <a:rPr lang="en-US" sz="2400" dirty="0" smtClean="0"/>
              <a:t> en </a:t>
            </a:r>
            <a:r>
              <a:rPr lang="en-US" sz="2400" dirty="0" err="1" smtClean="0"/>
              <a:t>anorganische</a:t>
            </a:r>
            <a:r>
              <a:rPr lang="en-US" sz="2400" dirty="0" smtClean="0"/>
              <a:t> </a:t>
            </a:r>
            <a:r>
              <a:rPr lang="en-US" sz="2400" dirty="0" err="1" smtClean="0"/>
              <a:t>stoffen</a:t>
            </a:r>
            <a:r>
              <a:rPr lang="en-US" sz="2400" dirty="0" smtClean="0"/>
              <a:t> in </a:t>
            </a:r>
            <a:r>
              <a:rPr lang="en-US" sz="2400" dirty="0" err="1" smtClean="0"/>
              <a:t>levende</a:t>
            </a:r>
            <a:r>
              <a:rPr lang="en-US" sz="2400" dirty="0" smtClean="0"/>
              <a:t> </a:t>
            </a:r>
            <a:r>
              <a:rPr lang="en-US" sz="2400" dirty="0" err="1" smtClean="0"/>
              <a:t>organismen</a:t>
            </a:r>
            <a:r>
              <a:rPr lang="en-US" sz="2400" dirty="0" smtClean="0"/>
              <a:t> </a:t>
            </a:r>
            <a:r>
              <a:rPr lang="en-US" sz="2400" dirty="0" err="1" smtClean="0"/>
              <a:t>heet</a:t>
            </a:r>
            <a:r>
              <a:rPr lang="en-US" sz="2400" dirty="0" smtClean="0"/>
              <a:t> BIOCHEMIE</a:t>
            </a:r>
          </a:p>
          <a:p>
            <a:r>
              <a:rPr lang="en-US" sz="2400" dirty="0" err="1" smtClean="0"/>
              <a:t>Biochemie</a:t>
            </a:r>
            <a:r>
              <a:rPr lang="en-US" sz="2400" dirty="0" smtClean="0"/>
              <a:t> </a:t>
            </a:r>
            <a:r>
              <a:rPr lang="en-US" sz="2400" dirty="0" err="1" smtClean="0"/>
              <a:t>gaat</a:t>
            </a:r>
            <a:r>
              <a:rPr lang="en-US" sz="2400" dirty="0" smtClean="0"/>
              <a:t> </a:t>
            </a:r>
            <a:r>
              <a:rPr lang="en-US" sz="2400" dirty="0" err="1" smtClean="0"/>
              <a:t>dus</a:t>
            </a:r>
            <a:r>
              <a:rPr lang="en-US" sz="2400" dirty="0" smtClean="0"/>
              <a:t> over de </a:t>
            </a:r>
            <a:r>
              <a:rPr lang="en-US" sz="2400" dirty="0" err="1" smtClean="0"/>
              <a:t>scheikunde</a:t>
            </a:r>
            <a:r>
              <a:rPr lang="en-US" sz="2400" dirty="0" smtClean="0"/>
              <a:t> van het </a:t>
            </a:r>
            <a:r>
              <a:rPr lang="en-US" sz="2400" dirty="0" err="1" smtClean="0"/>
              <a:t>leven</a:t>
            </a:r>
            <a:endParaRPr lang="en-US" sz="2400" dirty="0" smtClean="0"/>
          </a:p>
          <a:p>
            <a:r>
              <a:rPr lang="en-US" sz="2400" dirty="0" err="1" smtClean="0"/>
              <a:t>Organische</a:t>
            </a:r>
            <a:r>
              <a:rPr lang="en-US" sz="2400" dirty="0" smtClean="0"/>
              <a:t> </a:t>
            </a:r>
            <a:r>
              <a:rPr lang="en-US" sz="2400" dirty="0" err="1" smtClean="0"/>
              <a:t>stoffen</a:t>
            </a:r>
            <a:r>
              <a:rPr lang="en-US" sz="2400" dirty="0" smtClean="0"/>
              <a:t> </a:t>
            </a:r>
            <a:r>
              <a:rPr lang="en-US" sz="2400" dirty="0" err="1" smtClean="0"/>
              <a:t>reageren</a:t>
            </a:r>
            <a:r>
              <a:rPr lang="en-US" sz="2400" dirty="0" smtClean="0"/>
              <a:t> met </a:t>
            </a:r>
            <a:r>
              <a:rPr lang="en-US" sz="2400" dirty="0" err="1" smtClean="0"/>
              <a:t>elkaar</a:t>
            </a:r>
            <a:r>
              <a:rPr lang="en-US" sz="2400" dirty="0" smtClean="0"/>
              <a:t> op </a:t>
            </a:r>
            <a:r>
              <a:rPr lang="en-US" sz="2400" dirty="0" err="1" smtClean="0"/>
              <a:t>dezelfde</a:t>
            </a:r>
            <a:r>
              <a:rPr lang="en-US" sz="2400" dirty="0" smtClean="0"/>
              <a:t> </a:t>
            </a:r>
            <a:r>
              <a:rPr lang="en-US" sz="2400" dirty="0" err="1" smtClean="0"/>
              <a:t>manier</a:t>
            </a:r>
            <a:r>
              <a:rPr lang="en-US" sz="2400" dirty="0" smtClean="0"/>
              <a:t> </a:t>
            </a:r>
            <a:r>
              <a:rPr lang="en-US" sz="2400" dirty="0" err="1" smtClean="0"/>
              <a:t>als</a:t>
            </a:r>
            <a:r>
              <a:rPr lang="en-US" sz="2400" dirty="0" smtClean="0"/>
              <a:t> </a:t>
            </a:r>
            <a:r>
              <a:rPr lang="en-US" sz="2400" dirty="0" err="1" smtClean="0"/>
              <a:t>anorganische</a:t>
            </a:r>
            <a:r>
              <a:rPr lang="en-US" sz="2400" dirty="0" smtClean="0"/>
              <a:t> </a:t>
            </a:r>
            <a:r>
              <a:rPr lang="en-US" sz="2400" dirty="0" err="1" smtClean="0"/>
              <a:t>stoffen</a:t>
            </a:r>
            <a:endParaRPr lang="en-US" sz="2400" dirty="0" smtClean="0"/>
          </a:p>
          <a:p>
            <a:r>
              <a:rPr lang="en-US" sz="2400" dirty="0" err="1" smtClean="0"/>
              <a:t>Vanaf</a:t>
            </a:r>
            <a:r>
              <a:rPr lang="en-US" sz="2400" dirty="0" smtClean="0"/>
              <a:t> </a:t>
            </a:r>
            <a:r>
              <a:rPr lang="en-US" sz="2400" dirty="0" err="1" smtClean="0"/>
              <a:t>ongeveer</a:t>
            </a:r>
            <a:r>
              <a:rPr lang="en-US" sz="2400" dirty="0" smtClean="0"/>
              <a:t> 1820 </a:t>
            </a:r>
            <a:r>
              <a:rPr lang="en-US" sz="2400" dirty="0" err="1" smtClean="0"/>
              <a:t>kreeg</a:t>
            </a:r>
            <a:r>
              <a:rPr lang="en-US" sz="2400" dirty="0" smtClean="0"/>
              <a:t> de </a:t>
            </a:r>
            <a:r>
              <a:rPr lang="en-US" sz="2400" dirty="0" err="1" smtClean="0"/>
              <a:t>biologische</a:t>
            </a:r>
            <a:r>
              <a:rPr lang="en-US" sz="2400" dirty="0" smtClean="0"/>
              <a:t> </a:t>
            </a:r>
            <a:r>
              <a:rPr lang="en-US" sz="2400" dirty="0" err="1" smtClean="0"/>
              <a:t>wetenschap</a:t>
            </a:r>
            <a:r>
              <a:rPr lang="en-US" sz="2400" dirty="0" smtClean="0"/>
              <a:t> </a:t>
            </a:r>
            <a:r>
              <a:rPr lang="en-US" sz="2400" dirty="0" err="1" smtClean="0"/>
              <a:t>dankzij</a:t>
            </a:r>
            <a:r>
              <a:rPr lang="en-US" sz="2400" dirty="0" smtClean="0"/>
              <a:t> </a:t>
            </a:r>
            <a:r>
              <a:rPr lang="en-US" sz="2400" dirty="0" err="1" smtClean="0"/>
              <a:t>deze</a:t>
            </a:r>
            <a:r>
              <a:rPr lang="en-US" sz="2400" dirty="0" smtClean="0"/>
              <a:t> </a:t>
            </a:r>
            <a:r>
              <a:rPr lang="en-US" sz="2400" dirty="0" err="1" smtClean="0"/>
              <a:t>ontdekking</a:t>
            </a:r>
            <a:r>
              <a:rPr lang="en-US" sz="2400" dirty="0" smtClean="0"/>
              <a:t> (</a:t>
            </a:r>
            <a:r>
              <a:rPr lang="en-US" sz="2400" dirty="0" err="1" smtClean="0"/>
              <a:t>regel</a:t>
            </a:r>
            <a:r>
              <a:rPr lang="en-US" sz="2400" dirty="0" smtClean="0"/>
              <a:t> </a:t>
            </a:r>
            <a:r>
              <a:rPr lang="en-US" sz="2400" dirty="0" err="1" smtClean="0"/>
              <a:t>hiervoor</a:t>
            </a:r>
            <a:r>
              <a:rPr lang="en-US" sz="2400" dirty="0" smtClean="0"/>
              <a:t>) </a:t>
            </a:r>
            <a:r>
              <a:rPr lang="en-US" sz="2400" dirty="0" err="1" smtClean="0"/>
              <a:t>een</a:t>
            </a:r>
            <a:r>
              <a:rPr lang="en-US" sz="2400" dirty="0" smtClean="0"/>
              <a:t> </a:t>
            </a:r>
            <a:r>
              <a:rPr lang="en-US" sz="2400" dirty="0" err="1" smtClean="0"/>
              <a:t>enorme</a:t>
            </a:r>
            <a:r>
              <a:rPr lang="en-US" sz="2400" dirty="0" smtClean="0"/>
              <a:t> </a:t>
            </a:r>
            <a:r>
              <a:rPr lang="en-US" sz="2400" dirty="0" err="1" smtClean="0"/>
              <a:t>impuls</a:t>
            </a:r>
            <a:endParaRPr lang="en-US" sz="2400" dirty="0" smtClean="0"/>
          </a:p>
          <a:p>
            <a:endParaRPr lang="en-US" sz="2400" dirty="0"/>
          </a:p>
          <a:p>
            <a:r>
              <a:rPr lang="nl-NL" sz="2400" dirty="0" smtClean="0"/>
              <a:t>Als je niet (meer) zo in de scheikunde zit, kun je </a:t>
            </a:r>
            <a:r>
              <a:rPr lang="nl-NL" sz="2400" dirty="0" smtClean="0">
                <a:hlinkClick r:id="rId2"/>
              </a:rPr>
              <a:t>hier</a:t>
            </a:r>
            <a:r>
              <a:rPr lang="nl-NL" sz="2400" dirty="0" smtClean="0"/>
              <a:t> een goed </a:t>
            </a:r>
            <a:r>
              <a:rPr lang="nl-NL" sz="2400" dirty="0" err="1" smtClean="0"/>
              <a:t>scheikunde-oefenprogramma</a:t>
            </a:r>
            <a:r>
              <a:rPr lang="nl-NL" sz="2400" dirty="0" smtClean="0"/>
              <a:t> downloaden, gemaakt door de SLO</a:t>
            </a:r>
          </a:p>
          <a:p>
            <a:endParaRPr lang="nl-NL"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dirty="0" smtClean="0"/>
              <a:t>Organische moleculen 1</a:t>
            </a:r>
            <a:endParaRPr lang="nl-NL" sz="3200"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400" dirty="0" smtClean="0"/>
              <a:t>Organische moleculen:  “koolstofskelet”</a:t>
            </a:r>
          </a:p>
          <a:p>
            <a:r>
              <a:rPr lang="nl-NL" sz="2400" dirty="0" smtClean="0"/>
              <a:t>Belangrijkste groepen zijn:</a:t>
            </a:r>
          </a:p>
          <a:p>
            <a:pPr>
              <a:buNone/>
            </a:pPr>
            <a:r>
              <a:rPr lang="nl-NL" sz="2400" dirty="0" smtClean="0"/>
              <a:t>	1. Koolhydraten</a:t>
            </a:r>
          </a:p>
          <a:p>
            <a:pPr>
              <a:buNone/>
            </a:pPr>
            <a:r>
              <a:rPr lang="nl-NL" sz="2400" dirty="0" smtClean="0"/>
              <a:t>	2. Vetten</a:t>
            </a:r>
          </a:p>
          <a:p>
            <a:pPr>
              <a:buNone/>
            </a:pPr>
            <a:r>
              <a:rPr lang="nl-NL" sz="2400" dirty="0" smtClean="0"/>
              <a:t>	3. Eiwitten</a:t>
            </a:r>
          </a:p>
          <a:p>
            <a:pPr>
              <a:buNone/>
            </a:pPr>
            <a:r>
              <a:rPr lang="nl-NL" sz="2400" dirty="0" smtClean="0"/>
              <a:t>	4. Nucleïnezuren</a:t>
            </a:r>
          </a:p>
          <a:p>
            <a:r>
              <a:rPr lang="nl-NL" sz="2400" dirty="0" err="1" smtClean="0"/>
              <a:t>Koolhydraatoleculen</a:t>
            </a:r>
            <a:r>
              <a:rPr lang="nl-NL" sz="2400" dirty="0" smtClean="0"/>
              <a:t>, eiwitmoleculen en nucleïnezuren zijn opgebouwd uit een lange rij van kleine moleculen van hetzelfde type” Deze verbindingen noem je </a:t>
            </a:r>
            <a:r>
              <a:rPr lang="nl-NL" sz="2400" b="1" dirty="0" smtClean="0"/>
              <a:t>POLYMEREN</a:t>
            </a:r>
          </a:p>
          <a:p>
            <a:r>
              <a:rPr lang="nl-NL" sz="2400" dirty="0" smtClean="0"/>
              <a:t>Voorbeeld: zetmeel is opgebouwd uit een groot aantal aan elkaar gekoppelde eenheden van glucosemoleculen</a:t>
            </a:r>
          </a:p>
          <a:p>
            <a:pPr>
              <a:buNone/>
            </a:pPr>
            <a:endParaRPr lang="nl-NL" sz="2400" dirty="0" smtClean="0"/>
          </a:p>
          <a:p>
            <a:endParaRPr lang="nl-NL"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idx="4294967295"/>
          </p:nvPr>
        </p:nvSpPr>
        <p:spPr>
          <a:xfrm>
            <a:off x="457200" y="274638"/>
            <a:ext cx="8229600" cy="1654175"/>
          </a:xfrm>
        </p:spPr>
        <p:txBody>
          <a:bodyPr/>
          <a:lstStyle/>
          <a:p>
            <a:pPr eaLnBrk="1" hangingPunct="1"/>
            <a:r>
              <a:rPr lang="nl-NL" smtClean="0"/>
              <a:t>Glucosemolecule:            Water:</a:t>
            </a:r>
            <a:br>
              <a:rPr lang="nl-NL" smtClean="0"/>
            </a:br>
            <a:r>
              <a:rPr lang="nl-NL" smtClean="0"/>
              <a:t>Organisch:             Anorganisch:   </a:t>
            </a:r>
          </a:p>
        </p:txBody>
      </p:sp>
      <p:pic>
        <p:nvPicPr>
          <p:cNvPr id="12291" name="Picture 2" descr="H:\DATA\FOTO'S 3 START PP'S\P1000829.JPG"/>
          <p:cNvPicPr>
            <a:picLocks noGrp="1" noChangeAspect="1" noChangeArrowheads="1"/>
          </p:cNvPicPr>
          <p:nvPr>
            <p:ph sz="half" idx="4294967295"/>
          </p:nvPr>
        </p:nvPicPr>
        <p:blipFill>
          <a:blip r:embed="rId3" cstate="print"/>
          <a:srcRect/>
          <a:stretch>
            <a:fillRect/>
          </a:stretch>
        </p:blipFill>
        <p:spPr>
          <a:xfrm>
            <a:off x="785813" y="2143125"/>
            <a:ext cx="3394075" cy="4525963"/>
          </a:xfrm>
        </p:spPr>
      </p:pic>
      <p:pic>
        <p:nvPicPr>
          <p:cNvPr id="12292" name="Picture 3" descr="H:\DATA\FOTO'S 3 START PP'S\P1000831.JPG"/>
          <p:cNvPicPr>
            <a:picLocks noGrp="1" noChangeAspect="1" noChangeArrowheads="1"/>
          </p:cNvPicPr>
          <p:nvPr>
            <p:ph sz="half" idx="4294967295"/>
          </p:nvPr>
        </p:nvPicPr>
        <p:blipFill>
          <a:blip r:embed="rId4" cstate="print"/>
          <a:srcRect/>
          <a:stretch>
            <a:fillRect/>
          </a:stretch>
        </p:blipFill>
        <p:spPr>
          <a:xfrm>
            <a:off x="5000625" y="2143125"/>
            <a:ext cx="3394075" cy="4525963"/>
          </a:xfrm>
        </p:spPr>
      </p:pic>
      <p:sp>
        <p:nvSpPr>
          <p:cNvPr id="5" name="Tijdelijke aanduiding voor dianummer 4"/>
          <p:cNvSpPr>
            <a:spLocks noGrp="1"/>
          </p:cNvSpPr>
          <p:nvPr>
            <p:ph type="sldNum" sz="quarter" idx="12"/>
          </p:nvPr>
        </p:nvSpPr>
        <p:spPr/>
        <p:txBody>
          <a:bodyPr/>
          <a:lstStyle/>
          <a:p>
            <a:pPr>
              <a:defRPr/>
            </a:pPr>
            <a:fld id="{69CB5069-DF86-4E49-877B-DA755C93E471}" type="slidenum">
              <a:rPr lang="nl-NL" smtClean="0"/>
              <a:pPr>
                <a:defRPr/>
              </a:pPr>
              <a:t>13</a:t>
            </a:fld>
            <a:endParaRPr lang="nl-NL"/>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dirty="0" smtClean="0"/>
              <a:t>Organische moleculen 2</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400" dirty="0" smtClean="0"/>
              <a:t>Polymeren spelen vaak en rol bij het in stand houden van structuren</a:t>
            </a:r>
          </a:p>
          <a:p>
            <a:r>
              <a:rPr lang="nl-NL" sz="2400" dirty="0" smtClean="0"/>
              <a:t>Voorbeelden:</a:t>
            </a:r>
          </a:p>
          <a:p>
            <a:pPr>
              <a:buNone/>
            </a:pPr>
            <a:r>
              <a:rPr lang="nl-NL" sz="2400" dirty="0" smtClean="0"/>
              <a:t>	1. Cellulose in celwanden van planten</a:t>
            </a:r>
          </a:p>
          <a:p>
            <a:pPr>
              <a:buNone/>
            </a:pPr>
            <a:r>
              <a:rPr lang="nl-NL" sz="2400" dirty="0" smtClean="0"/>
              <a:t>	2. </a:t>
            </a:r>
            <a:r>
              <a:rPr lang="nl-NL" sz="2400" dirty="0" err="1" smtClean="0"/>
              <a:t>Chitine</a:t>
            </a:r>
            <a:r>
              <a:rPr lang="nl-NL" sz="2400" dirty="0" smtClean="0"/>
              <a:t> in celwanden van schimmels en uitwendig skelet  </a:t>
            </a:r>
          </a:p>
          <a:p>
            <a:pPr>
              <a:buNone/>
            </a:pPr>
            <a:r>
              <a:rPr lang="nl-NL" sz="2400" dirty="0" smtClean="0"/>
              <a:t>	    van insecten</a:t>
            </a:r>
          </a:p>
          <a:p>
            <a:pPr>
              <a:buNone/>
            </a:pPr>
            <a:r>
              <a:rPr lang="nl-NL" sz="2400" dirty="0" smtClean="0"/>
              <a:t>	3. Vetzuren in membranen</a:t>
            </a:r>
          </a:p>
          <a:p>
            <a:pPr>
              <a:buNone/>
            </a:pPr>
            <a:r>
              <a:rPr lang="nl-NL" sz="2400" dirty="0" smtClean="0"/>
              <a:t>	4. Keratine, eiwit waaruit je haren en nagels bestaan</a:t>
            </a:r>
          </a:p>
          <a:p>
            <a:pPr>
              <a:buNone/>
            </a:pPr>
            <a:r>
              <a:rPr lang="nl-NL" sz="2400" dirty="0" smtClean="0"/>
              <a:t>	5. De nucleïnezuren  als dragers van de erfelijke code</a:t>
            </a:r>
            <a:endParaRPr lang="nl-NL"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Dissimilatie en ATP </a:t>
            </a:r>
            <a:endParaRPr lang="nl-NL" sz="3200" b="1" dirty="0"/>
          </a:p>
        </p:txBody>
      </p:sp>
      <p:sp>
        <p:nvSpPr>
          <p:cNvPr id="3" name="Tijdelijke aanduiding voor inhoud 2"/>
          <p:cNvSpPr>
            <a:spLocks noGrp="1"/>
          </p:cNvSpPr>
          <p:nvPr>
            <p:ph idx="1"/>
          </p:nvPr>
        </p:nvSpPr>
        <p:spPr>
          <a:xfrm>
            <a:off x="457200" y="1052736"/>
            <a:ext cx="8229600" cy="5544616"/>
          </a:xfrm>
        </p:spPr>
        <p:txBody>
          <a:bodyPr>
            <a:normAutofit lnSpcReduction="10000"/>
          </a:bodyPr>
          <a:lstStyle/>
          <a:p>
            <a:r>
              <a:rPr lang="nl-NL" sz="2400" dirty="0" smtClean="0"/>
              <a:t>Dissimilatie is het afbreken van grotere moleculen in kleinere, </a:t>
            </a:r>
            <a:r>
              <a:rPr lang="nl-NL" sz="2400" b="1" dirty="0" smtClean="0"/>
              <a:t>waarbij energie vrijkomt en wordt vastgelegd in de vorm van ATP</a:t>
            </a:r>
            <a:r>
              <a:rPr lang="nl-NL" sz="2400" dirty="0" smtClean="0"/>
              <a:t>. Deze ATP wordt gebruikt voor alle levensprocessen.</a:t>
            </a:r>
            <a:br>
              <a:rPr lang="nl-NL" sz="2400" dirty="0" smtClean="0"/>
            </a:br>
            <a:r>
              <a:rPr lang="nl-NL" sz="2400" b="1" dirty="0" smtClean="0"/>
              <a:t>Tijdens de groei is de assimilatie groter dan de dissimilatie</a:t>
            </a:r>
          </a:p>
          <a:p>
            <a:r>
              <a:rPr lang="nl-NL" sz="2400" dirty="0" smtClean="0"/>
              <a:t>Bij de </a:t>
            </a:r>
            <a:r>
              <a:rPr lang="nl-NL" sz="2400" b="1" dirty="0" smtClean="0"/>
              <a:t>eukaryote organismen </a:t>
            </a:r>
            <a:r>
              <a:rPr lang="nl-NL" sz="2400" dirty="0" smtClean="0"/>
              <a:t>(met een kern en </a:t>
            </a:r>
            <a:r>
              <a:rPr lang="nl-NL" sz="2400" dirty="0" err="1" smtClean="0"/>
              <a:t>mitochondriën</a:t>
            </a:r>
            <a:r>
              <a:rPr lang="nl-NL" sz="2400" dirty="0" smtClean="0"/>
              <a:t>) gebeurt de dissimilatie meestal met gebruik van zuurstof: </a:t>
            </a:r>
            <a:r>
              <a:rPr lang="nl-NL" sz="2400" b="1" dirty="0" smtClean="0"/>
              <a:t>aeroob</a:t>
            </a:r>
            <a:r>
              <a:rPr lang="nl-NL" sz="2400" dirty="0" smtClean="0"/>
              <a:t>. </a:t>
            </a:r>
          </a:p>
          <a:p>
            <a:r>
              <a:rPr lang="nl-NL" sz="2400" dirty="0" smtClean="0"/>
              <a:t>Bij gebrek aan zuurstof kan het ook zonder zuurstof (</a:t>
            </a:r>
            <a:r>
              <a:rPr lang="nl-NL" sz="2400" b="1" dirty="0" smtClean="0"/>
              <a:t>anaeroob</a:t>
            </a:r>
            <a:r>
              <a:rPr lang="nl-NL" sz="2400" dirty="0" smtClean="0"/>
              <a:t>), maar dat levert minder energie op; </a:t>
            </a:r>
          </a:p>
          <a:p>
            <a:pPr>
              <a:buNone/>
            </a:pPr>
            <a:r>
              <a:rPr lang="nl-NL" sz="2400" dirty="0"/>
              <a:t>	</a:t>
            </a:r>
            <a:r>
              <a:rPr lang="nl-NL" sz="2400" dirty="0" smtClean="0"/>
              <a:t>het is meestal een soort noodmaatregel van cellen, waardoor het organisme in ieder geval in leven blijft</a:t>
            </a:r>
          </a:p>
          <a:p>
            <a:pPr>
              <a:buNone/>
            </a:pPr>
            <a:r>
              <a:rPr lang="nl-NL" sz="2400" dirty="0" smtClean="0"/>
              <a:t/>
            </a:r>
            <a:br>
              <a:rPr lang="nl-NL" sz="2400" dirty="0" smtClean="0"/>
            </a:br>
            <a:r>
              <a:rPr lang="nl-NL" sz="2400" dirty="0" smtClean="0"/>
              <a:t>Er zijn bacteriën die </a:t>
            </a:r>
            <a:r>
              <a:rPr lang="nl-NL" sz="2400" b="1" dirty="0" smtClean="0"/>
              <a:t>uitsluitend anaeroob </a:t>
            </a:r>
            <a:r>
              <a:rPr lang="nl-NL" sz="2400" dirty="0" err="1" smtClean="0"/>
              <a:t>dissimileren</a:t>
            </a:r>
            <a:r>
              <a:rPr lang="nl-NL" sz="2400" dirty="0" smtClean="0"/>
              <a:t>. </a:t>
            </a:r>
          </a:p>
          <a:p>
            <a:pPr>
              <a:buNone/>
            </a:pPr>
            <a:r>
              <a:rPr lang="nl-NL" sz="2400" dirty="0"/>
              <a:t>	</a:t>
            </a:r>
            <a:r>
              <a:rPr lang="nl-NL" sz="2400" dirty="0" smtClean="0"/>
              <a:t>Zij leven bijvoorbeeld diep in de modderbodem van sloten en plassen, en ook in de aardkorst of diep in de oceaan.</a:t>
            </a:r>
            <a:endParaRPr lang="nl-NL"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dirty="0" smtClean="0"/>
              <a:t>Stofwisselingsprocessen</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400" b="1" dirty="0" err="1" smtClean="0"/>
              <a:t>Autotroof</a:t>
            </a:r>
            <a:r>
              <a:rPr lang="nl-NL" sz="2400" dirty="0" smtClean="0"/>
              <a:t>: Organismen die </a:t>
            </a:r>
            <a:r>
              <a:rPr lang="nl-NL" sz="2400" b="1" dirty="0" smtClean="0"/>
              <a:t>uit anorga</a:t>
            </a:r>
            <a:r>
              <a:rPr lang="nl-NL" sz="2400" dirty="0" smtClean="0"/>
              <a:t>nische moleculen hun benodigde </a:t>
            </a:r>
            <a:r>
              <a:rPr lang="nl-NL" sz="2400" b="1" dirty="0" smtClean="0"/>
              <a:t>organische moleculen </a:t>
            </a:r>
            <a:r>
              <a:rPr lang="nl-NL" sz="2400" dirty="0" smtClean="0"/>
              <a:t>kunnen maken</a:t>
            </a:r>
          </a:p>
          <a:p>
            <a:r>
              <a:rPr lang="nl-NL" sz="2400" dirty="0" smtClean="0"/>
              <a:t>Naam van dat proces: </a:t>
            </a:r>
            <a:r>
              <a:rPr lang="nl-NL" sz="2400" b="1" dirty="0" smtClean="0"/>
              <a:t>fotosynthese ofwel koolstofassimilatie</a:t>
            </a:r>
          </a:p>
          <a:p>
            <a:r>
              <a:rPr lang="nl-NL" sz="2400" dirty="0" smtClean="0"/>
              <a:t>Leidt tot productie van </a:t>
            </a:r>
            <a:r>
              <a:rPr lang="nl-NL" sz="2400" b="1" dirty="0" smtClean="0"/>
              <a:t>GLUCOSE</a:t>
            </a:r>
          </a:p>
          <a:p>
            <a:r>
              <a:rPr lang="nl-NL" sz="2400" dirty="0" smtClean="0"/>
              <a:t>Wie kunnen dat?  </a:t>
            </a:r>
            <a:r>
              <a:rPr lang="nl-NL" sz="2400" b="1" dirty="0" smtClean="0"/>
              <a:t>Groene planten </a:t>
            </a:r>
            <a:r>
              <a:rPr lang="nl-NL" sz="2400" b="1" dirty="0" err="1" smtClean="0"/>
              <a:t>én</a:t>
            </a:r>
            <a:r>
              <a:rPr lang="nl-NL" sz="2400" b="1" dirty="0" smtClean="0"/>
              <a:t> </a:t>
            </a:r>
            <a:r>
              <a:rPr lang="nl-NL" sz="2400" b="1" dirty="0" err="1" smtClean="0"/>
              <a:t>Cyanobacteriën</a:t>
            </a:r>
            <a:endParaRPr lang="nl-NL" sz="2400" b="1" dirty="0" smtClean="0"/>
          </a:p>
          <a:p>
            <a:r>
              <a:rPr lang="nl-NL" sz="2400" dirty="0" err="1" smtClean="0"/>
              <a:t>Heterotroof</a:t>
            </a:r>
            <a:r>
              <a:rPr lang="nl-NL" sz="2400" dirty="0" smtClean="0"/>
              <a:t>: Zijn </a:t>
            </a:r>
            <a:r>
              <a:rPr lang="nl-NL" sz="2400" b="1" dirty="0" smtClean="0"/>
              <a:t>NIET </a:t>
            </a:r>
            <a:r>
              <a:rPr lang="nl-NL" sz="2400" dirty="0" smtClean="0"/>
              <a:t>in staat om alleen uit anorganische stoffen hun eigen organische moleculen te maken</a:t>
            </a:r>
          </a:p>
          <a:p>
            <a:r>
              <a:rPr lang="nl-NL" sz="2400" dirty="0" smtClean="0"/>
              <a:t>Zij </a:t>
            </a:r>
            <a:r>
              <a:rPr lang="nl-NL" sz="2400" b="1" dirty="0" smtClean="0"/>
              <a:t>MOETEN dus organische moleculen opnemen met hun voedsel</a:t>
            </a:r>
          </a:p>
          <a:p>
            <a:r>
              <a:rPr lang="nl-NL" sz="2400" dirty="0" smtClean="0"/>
              <a:t>Wie zijn dat?</a:t>
            </a:r>
          </a:p>
          <a:p>
            <a:r>
              <a:rPr lang="nl-NL" sz="2400" dirty="0" smtClean="0"/>
              <a:t>De meeste bacteriesoorten, schimmels, dieren en dus mensen</a:t>
            </a:r>
          </a:p>
          <a:p>
            <a:pPr>
              <a:buNone/>
            </a:pPr>
            <a:endParaRPr lang="nl-NL" sz="2400" dirty="0" smtClean="0"/>
          </a:p>
          <a:p>
            <a:endParaRPr lang="nl-NL" sz="2400" dirty="0" smtClean="0"/>
          </a:p>
          <a:p>
            <a:endParaRPr lang="nl-NL"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dirty="0" smtClean="0"/>
              <a:t>Schema van de stofwisseling in organismen</a:t>
            </a:r>
            <a:endParaRPr lang="nl-NL" sz="3200" dirty="0"/>
          </a:p>
        </p:txBody>
      </p:sp>
      <p:pic>
        <p:nvPicPr>
          <p:cNvPr id="4" name="Tijdelijke aanduiding voor inhoud 3" descr="overzicht stofwisseling.jpg"/>
          <p:cNvPicPr>
            <a:picLocks noGrp="1" noChangeAspect="1"/>
          </p:cNvPicPr>
          <p:nvPr>
            <p:ph idx="1"/>
          </p:nvPr>
        </p:nvPicPr>
        <p:blipFill>
          <a:blip r:embed="rId2" cstate="print"/>
          <a:stretch>
            <a:fillRect/>
          </a:stretch>
        </p:blipFill>
        <p:spPr>
          <a:xfrm>
            <a:off x="395536" y="956743"/>
            <a:ext cx="8280919" cy="5544006"/>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dirty="0" smtClean="0"/>
              <a:t>Assimilatie, dissimilatie en energie</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fontScale="77500" lnSpcReduction="20000"/>
          </a:bodyPr>
          <a:lstStyle/>
          <a:p>
            <a:endParaRPr lang="nl-NL" dirty="0" smtClean="0"/>
          </a:p>
          <a:p>
            <a:endParaRPr lang="nl-NL" dirty="0" smtClean="0"/>
          </a:p>
          <a:p>
            <a:endParaRPr lang="nl-NL" dirty="0" smtClean="0"/>
          </a:p>
          <a:p>
            <a:endParaRPr lang="nl-NL" dirty="0" smtClean="0"/>
          </a:p>
          <a:p>
            <a:endParaRPr lang="nl-NL" dirty="0" smtClean="0"/>
          </a:p>
          <a:p>
            <a:endParaRPr lang="nl-NL" dirty="0" smtClean="0"/>
          </a:p>
          <a:p>
            <a:endParaRPr lang="nl-NL" dirty="0" smtClean="0"/>
          </a:p>
          <a:p>
            <a:endParaRPr lang="nl-NL" dirty="0" smtClean="0"/>
          </a:p>
          <a:p>
            <a:endParaRPr lang="nl-NL" dirty="0" smtClean="0"/>
          </a:p>
          <a:p>
            <a:endParaRPr lang="nl-NL" dirty="0" smtClean="0">
              <a:hlinkClick r:id="rId2"/>
            </a:endParaRPr>
          </a:p>
          <a:p>
            <a:endParaRPr lang="nl-NL" dirty="0" smtClean="0">
              <a:hlinkClick r:id="rId2"/>
            </a:endParaRPr>
          </a:p>
          <a:p>
            <a:endParaRPr lang="nl-NL" dirty="0" smtClean="0">
              <a:hlinkClick r:id="rId2"/>
            </a:endParaRPr>
          </a:p>
          <a:p>
            <a:r>
              <a:rPr lang="nl-NL" dirty="0" smtClean="0">
                <a:hlinkClick r:id="rId2"/>
              </a:rPr>
              <a:t>https://www.youtube.com/watch?v=bO7z3S2GW6o</a:t>
            </a:r>
            <a:r>
              <a:rPr lang="nl-NL" dirty="0" smtClean="0"/>
              <a:t>  </a:t>
            </a:r>
          </a:p>
          <a:p>
            <a:r>
              <a:rPr lang="nl-NL" dirty="0" smtClean="0"/>
              <a:t>9 min. 45</a:t>
            </a:r>
            <a:endParaRPr lang="nl-NL" dirty="0"/>
          </a:p>
        </p:txBody>
      </p:sp>
      <p:pic>
        <p:nvPicPr>
          <p:cNvPr id="4" name="Afbeelding 3"/>
          <p:cNvPicPr/>
          <p:nvPr/>
        </p:nvPicPr>
        <p:blipFill>
          <a:blip r:embed="rId3" cstate="print"/>
          <a:srcRect/>
          <a:stretch>
            <a:fillRect/>
          </a:stretch>
        </p:blipFill>
        <p:spPr bwMode="auto">
          <a:xfrm>
            <a:off x="251520" y="980728"/>
            <a:ext cx="8640960" cy="45365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smtClean="0"/>
              <a:t>Belangrijke </a:t>
            </a:r>
            <a:r>
              <a:rPr lang="nl-NL" sz="3200" b="1" dirty="0" smtClean="0"/>
              <a:t>stoffen die een rol spelen bij assimilatie en dissimilatie 1</a:t>
            </a:r>
            <a:endParaRPr lang="nl-NL" sz="3200" dirty="0"/>
          </a:p>
        </p:txBody>
      </p:sp>
      <p:sp>
        <p:nvSpPr>
          <p:cNvPr id="3" name="Tijdelijke aanduiding voor inhoud 2"/>
          <p:cNvSpPr>
            <a:spLocks noGrp="1"/>
          </p:cNvSpPr>
          <p:nvPr>
            <p:ph idx="1"/>
          </p:nvPr>
        </p:nvSpPr>
        <p:spPr>
          <a:xfrm>
            <a:off x="457200" y="1600200"/>
            <a:ext cx="8229600" cy="4925144"/>
          </a:xfrm>
        </p:spPr>
        <p:txBody>
          <a:bodyPr>
            <a:normAutofit/>
          </a:bodyPr>
          <a:lstStyle/>
          <a:p>
            <a:r>
              <a:rPr lang="nl-NL" sz="2400" dirty="0" smtClean="0"/>
              <a:t>In cellen: </a:t>
            </a:r>
            <a:r>
              <a:rPr lang="nl-NL" sz="2400" b="1" dirty="0" smtClean="0"/>
              <a:t>omstandigheden die verre van optimaal </a:t>
            </a:r>
            <a:r>
              <a:rPr lang="nl-NL" sz="2400" dirty="0" smtClean="0"/>
              <a:t>zijn voor de reacties die moeten plaatsvinden. </a:t>
            </a:r>
          </a:p>
          <a:p>
            <a:pPr>
              <a:buNone/>
            </a:pPr>
            <a:endParaRPr lang="nl-NL" sz="2400" dirty="0" smtClean="0"/>
          </a:p>
          <a:p>
            <a:r>
              <a:rPr lang="nl-NL" sz="2400" b="1" dirty="0" smtClean="0"/>
              <a:t>Enzymen maken de biologische reacties mogelijk</a:t>
            </a:r>
            <a:r>
              <a:rPr lang="nl-NL" sz="2400" dirty="0" smtClean="0"/>
              <a:t>, doordat zij werken als </a:t>
            </a:r>
            <a:r>
              <a:rPr lang="nl-NL" sz="2400" b="1" dirty="0" smtClean="0"/>
              <a:t>katalysatoren</a:t>
            </a:r>
            <a:r>
              <a:rPr lang="nl-NL" sz="2400" dirty="0" smtClean="0"/>
              <a:t>. </a:t>
            </a:r>
          </a:p>
          <a:p>
            <a:pPr>
              <a:buNone/>
            </a:pPr>
            <a:endParaRPr lang="nl-NL" sz="2400" dirty="0" smtClean="0"/>
          </a:p>
          <a:p>
            <a:r>
              <a:rPr lang="nl-NL" sz="2400" dirty="0" smtClean="0"/>
              <a:t>De vele, snelle stofwisselingsreacties worden mogelijk gemaakt door </a:t>
            </a:r>
            <a:r>
              <a:rPr lang="nl-NL" sz="2400" b="1" dirty="0" smtClean="0"/>
              <a:t>enzymen die reactie- en substraatspecifiek zijn.</a:t>
            </a:r>
          </a:p>
          <a:p>
            <a:pPr>
              <a:buNone/>
            </a:pPr>
            <a:endParaRPr lang="nl-NL" sz="2400" dirty="0" smtClean="0"/>
          </a:p>
          <a:p>
            <a:r>
              <a:rPr lang="nl-NL" sz="2400" dirty="0" smtClean="0"/>
              <a:t> In het hoofdstuk 'Eiwitten, de werktuigen van het leven' worden de enzymen besproken.</a:t>
            </a:r>
          </a:p>
          <a:p>
            <a:endParaRPr lang="nl-NL"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en-US" sz="3200" b="1" dirty="0" err="1" smtClean="0"/>
              <a:t>Basisstof</a:t>
            </a:r>
            <a:r>
              <a:rPr lang="en-US" sz="3200" b="1" dirty="0" smtClean="0"/>
              <a:t> 1:   </a:t>
            </a:r>
            <a:r>
              <a:rPr lang="en-US" sz="3200" b="1" dirty="0" err="1" smtClean="0"/>
              <a:t>Coopertest</a:t>
            </a:r>
            <a:endParaRPr lang="nl-NL" sz="3200" b="1"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725666" y="1084907"/>
            <a:ext cx="7806774" cy="54015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Belangrijke stoffen die een rol spelen bij assimilatie en dissimilatie 2</a:t>
            </a:r>
            <a:endParaRPr lang="nl-NL" sz="3200" dirty="0"/>
          </a:p>
        </p:txBody>
      </p:sp>
      <p:sp>
        <p:nvSpPr>
          <p:cNvPr id="3" name="Tijdelijke aanduiding voor inhoud 2"/>
          <p:cNvSpPr>
            <a:spLocks noGrp="1"/>
          </p:cNvSpPr>
          <p:nvPr>
            <p:ph idx="1"/>
          </p:nvPr>
        </p:nvSpPr>
        <p:spPr>
          <a:xfrm>
            <a:off x="457200" y="1412776"/>
            <a:ext cx="8229600" cy="5184576"/>
          </a:xfrm>
        </p:spPr>
        <p:txBody>
          <a:bodyPr>
            <a:normAutofit/>
          </a:bodyPr>
          <a:lstStyle/>
          <a:p>
            <a:r>
              <a:rPr lang="nl-NL" sz="2400" b="1" dirty="0" smtClean="0"/>
              <a:t>ATP, de energiedrager</a:t>
            </a:r>
            <a:br>
              <a:rPr lang="nl-NL" sz="2400" b="1" dirty="0" smtClean="0"/>
            </a:br>
            <a:r>
              <a:rPr lang="nl-NL" sz="2400" b="1" dirty="0" smtClean="0"/>
              <a:t>Dissimilatie</a:t>
            </a:r>
            <a:r>
              <a:rPr lang="nl-NL" sz="2400" dirty="0" smtClean="0"/>
              <a:t>, het stofwisselingsproces waarbij energie vrijkomt, gebeurt </a:t>
            </a:r>
            <a:r>
              <a:rPr lang="nl-NL" sz="2400" b="1" dirty="0" smtClean="0"/>
              <a:t>in de </a:t>
            </a:r>
            <a:r>
              <a:rPr lang="nl-NL" sz="2400" b="1" dirty="0" err="1" smtClean="0"/>
              <a:t>mitochondriën</a:t>
            </a:r>
            <a:endParaRPr lang="nl-NL" sz="2400" b="1" dirty="0" smtClean="0"/>
          </a:p>
          <a:p>
            <a:r>
              <a:rPr lang="nl-NL" sz="2400" dirty="0" smtClean="0"/>
              <a:t>Terwijl de cel die </a:t>
            </a:r>
            <a:r>
              <a:rPr lang="nl-NL" sz="2400" b="1" dirty="0" smtClean="0"/>
              <a:t>energie elders en op een ander tijdstip nodig kan hebben</a:t>
            </a:r>
            <a:r>
              <a:rPr lang="nl-NL" sz="2400" dirty="0" smtClean="0"/>
              <a:t>. Energie kan naar alle delen van de cel vervoerd worden in de vorm van een soort </a:t>
            </a:r>
            <a:r>
              <a:rPr lang="nl-NL" sz="2400" dirty="0" err="1" smtClean="0"/>
              <a:t>bio-accu's</a:t>
            </a:r>
            <a:r>
              <a:rPr lang="nl-NL" sz="2400" dirty="0" smtClean="0"/>
              <a:t>, de </a:t>
            </a:r>
            <a:r>
              <a:rPr lang="nl-NL" sz="2400" b="1" dirty="0" err="1" smtClean="0"/>
              <a:t>ATP-moleculen</a:t>
            </a:r>
            <a:r>
              <a:rPr lang="nl-NL" sz="2400" b="1" dirty="0" smtClean="0"/>
              <a:t>.</a:t>
            </a:r>
            <a:r>
              <a:rPr lang="nl-NL" sz="2400" dirty="0" smtClean="0"/>
              <a:t> </a:t>
            </a:r>
          </a:p>
          <a:p>
            <a:r>
              <a:rPr lang="nl-NL" sz="2400" dirty="0" smtClean="0"/>
              <a:t>Een </a:t>
            </a:r>
            <a:r>
              <a:rPr lang="nl-NL" sz="2400" dirty="0" err="1" smtClean="0"/>
              <a:t>ATP-molecuul</a:t>
            </a:r>
            <a:r>
              <a:rPr lang="nl-NL" sz="2400" dirty="0" smtClean="0"/>
              <a:t> (</a:t>
            </a:r>
            <a:r>
              <a:rPr lang="nl-NL" sz="2400" dirty="0" err="1" smtClean="0"/>
              <a:t>adenosine-tri-fosfaat</a:t>
            </a:r>
            <a:r>
              <a:rPr lang="nl-NL" sz="2400" dirty="0" smtClean="0"/>
              <a:t>) bestaat uit </a:t>
            </a:r>
            <a:r>
              <a:rPr lang="nl-NL" sz="2400" b="1" dirty="0" smtClean="0"/>
              <a:t>adenine en ribose (net als in DNA) met daaraan een 'staart' van drie fosfaatgroepen. </a:t>
            </a:r>
          </a:p>
          <a:p>
            <a:r>
              <a:rPr lang="nl-NL" sz="2400" dirty="0" smtClean="0"/>
              <a:t>Meestal worden de </a:t>
            </a:r>
            <a:r>
              <a:rPr lang="nl-NL" sz="2400" b="1" dirty="0" smtClean="0"/>
              <a:t>fosfaatgroepen aangeduid met P</a:t>
            </a:r>
            <a:r>
              <a:rPr lang="nl-NL" sz="2400" dirty="0" smtClean="0"/>
              <a:t>.</a:t>
            </a:r>
            <a:endParaRPr lang="nl-NL"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Belangrijke stoffen die een rol spelen bij assimilatie en dissimilatie 3   ATP</a:t>
            </a:r>
            <a:endParaRPr lang="nl-NL" sz="3200" dirty="0"/>
          </a:p>
        </p:txBody>
      </p:sp>
      <p:sp>
        <p:nvSpPr>
          <p:cNvPr id="3" name="Tijdelijke aanduiding voor inhoud 2"/>
          <p:cNvSpPr>
            <a:spLocks noGrp="1"/>
          </p:cNvSpPr>
          <p:nvPr>
            <p:ph idx="1"/>
          </p:nvPr>
        </p:nvSpPr>
        <p:spPr>
          <a:xfrm>
            <a:off x="457200" y="1412776"/>
            <a:ext cx="8229600" cy="5184576"/>
          </a:xfrm>
        </p:spPr>
        <p:txBody>
          <a:bodyPr>
            <a:normAutofit/>
          </a:bodyPr>
          <a:lstStyle/>
          <a:p>
            <a:r>
              <a:rPr lang="nl-NL" sz="1800" i="1" dirty="0" smtClean="0"/>
              <a:t>a: structuurformule van ATP</a:t>
            </a:r>
            <a:br>
              <a:rPr lang="nl-NL" sz="1800" i="1" dirty="0" smtClean="0"/>
            </a:br>
            <a:r>
              <a:rPr lang="nl-NL" sz="1800" i="1" dirty="0" smtClean="0"/>
              <a:t>b: vorming van ADP en P uit ATP</a:t>
            </a:r>
          </a:p>
          <a:p>
            <a:endParaRPr lang="nl-NL" sz="1800" i="1" dirty="0" smtClean="0"/>
          </a:p>
          <a:p>
            <a:endParaRPr lang="nl-NL" sz="1800" dirty="0"/>
          </a:p>
        </p:txBody>
      </p:sp>
      <p:pic>
        <p:nvPicPr>
          <p:cNvPr id="4" name="Afbeelding 3" descr="ATP-molecuul.jpg"/>
          <p:cNvPicPr>
            <a:picLocks noChangeAspect="1"/>
          </p:cNvPicPr>
          <p:nvPr/>
        </p:nvPicPr>
        <p:blipFill>
          <a:blip r:embed="rId2" cstate="print"/>
          <a:stretch>
            <a:fillRect/>
          </a:stretch>
        </p:blipFill>
        <p:spPr>
          <a:xfrm>
            <a:off x="1547663" y="2161404"/>
            <a:ext cx="6047807" cy="457996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sz="3200" dirty="0" smtClean="0"/>
              <a:t>Assimilatie en dissimilatie zijn via </a:t>
            </a:r>
            <a:r>
              <a:rPr lang="nl-NL" sz="3200" dirty="0" err="1" smtClean="0"/>
              <a:t>ATP-moleculen</a:t>
            </a:r>
            <a:r>
              <a:rPr lang="nl-NL" sz="3200" dirty="0" smtClean="0"/>
              <a:t> als het ware aan elkaar gekoppeld</a:t>
            </a:r>
            <a:br>
              <a:rPr lang="nl-NL" sz="3200" dirty="0" smtClean="0"/>
            </a:br>
            <a:r>
              <a:rPr lang="nl-NL" sz="3200" dirty="0" smtClean="0"/>
              <a:t>zie afbeelding hieronder schematisch</a:t>
            </a:r>
            <a:endParaRPr lang="nl-NL" sz="3200" dirty="0"/>
          </a:p>
        </p:txBody>
      </p:sp>
      <p:pic>
        <p:nvPicPr>
          <p:cNvPr id="4" name="Tijdelijke aanduiding voor inhoud 3" descr="ATP en energie_assimilatie.jpg"/>
          <p:cNvPicPr>
            <a:picLocks noGrp="1" noChangeAspect="1"/>
          </p:cNvPicPr>
          <p:nvPr>
            <p:ph idx="1"/>
          </p:nvPr>
        </p:nvPicPr>
        <p:blipFill>
          <a:blip r:embed="rId2" cstate="print"/>
          <a:stretch>
            <a:fillRect/>
          </a:stretch>
        </p:blipFill>
        <p:spPr>
          <a:xfrm>
            <a:off x="220283" y="2132856"/>
            <a:ext cx="8692703" cy="3456384"/>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Opdracht</a:t>
            </a:r>
            <a:r>
              <a:rPr lang="en-US" dirty="0" smtClean="0"/>
              <a:t>(en)</a:t>
            </a:r>
            <a:endParaRPr lang="nl-NL" dirty="0"/>
          </a:p>
        </p:txBody>
      </p:sp>
      <p:sp>
        <p:nvSpPr>
          <p:cNvPr id="3" name="Tijdelijke aanduiding voor inhoud 2"/>
          <p:cNvSpPr>
            <a:spLocks noGrp="1"/>
          </p:cNvSpPr>
          <p:nvPr>
            <p:ph idx="1"/>
          </p:nvPr>
        </p:nvSpPr>
        <p:spPr/>
        <p:txBody>
          <a:bodyPr/>
          <a:lstStyle/>
          <a:p>
            <a:r>
              <a:rPr lang="en-US" dirty="0" err="1" smtClean="0"/>
              <a:t>Maak</a:t>
            </a:r>
            <a:r>
              <a:rPr lang="en-US" dirty="0" smtClean="0"/>
              <a:t> de </a:t>
            </a:r>
            <a:r>
              <a:rPr lang="en-US" dirty="0" err="1" smtClean="0"/>
              <a:t>opdrachten</a:t>
            </a:r>
            <a:r>
              <a:rPr lang="en-US" dirty="0" smtClean="0"/>
              <a:t>:</a:t>
            </a:r>
          </a:p>
          <a:p>
            <a:r>
              <a:rPr lang="en-US" dirty="0" err="1" smtClean="0"/>
              <a:t>Opdracht</a:t>
            </a:r>
            <a:r>
              <a:rPr lang="en-US" dirty="0" smtClean="0"/>
              <a:t> 3 </a:t>
            </a:r>
            <a:r>
              <a:rPr lang="en-US" dirty="0" err="1" smtClean="0"/>
              <a:t>blz</a:t>
            </a:r>
            <a:r>
              <a:rPr lang="en-US" dirty="0" smtClean="0"/>
              <a:t>. 13</a:t>
            </a:r>
          </a:p>
          <a:p>
            <a:r>
              <a:rPr lang="en-US" dirty="0" err="1" smtClean="0"/>
              <a:t>Opdracht</a:t>
            </a:r>
            <a:r>
              <a:rPr lang="en-US" dirty="0" smtClean="0"/>
              <a:t> 4 </a:t>
            </a:r>
            <a:r>
              <a:rPr lang="en-US" dirty="0" err="1" smtClean="0"/>
              <a:t>blz</a:t>
            </a:r>
            <a:r>
              <a:rPr lang="en-US" dirty="0" smtClean="0"/>
              <a:t>. 14</a:t>
            </a:r>
          </a:p>
          <a:p>
            <a:r>
              <a:rPr lang="en-US" dirty="0" err="1" smtClean="0"/>
              <a:t>Opdracht</a:t>
            </a:r>
            <a:r>
              <a:rPr lang="en-US" dirty="0" smtClean="0"/>
              <a:t> 5 </a:t>
            </a:r>
            <a:r>
              <a:rPr lang="en-US" dirty="0" err="1" smtClean="0"/>
              <a:t>blz</a:t>
            </a:r>
            <a:r>
              <a:rPr lang="en-US" dirty="0" smtClean="0"/>
              <a:t>. 15</a:t>
            </a:r>
          </a:p>
          <a:p>
            <a:endParaRPr lang="en-US" dirty="0" smtClean="0"/>
          </a:p>
          <a:p>
            <a:r>
              <a:rPr lang="en-US" dirty="0" err="1" smtClean="0"/>
              <a:t>Computerles</a:t>
            </a:r>
            <a:r>
              <a:rPr lang="en-US" dirty="0" smtClean="0"/>
              <a:t>(</a:t>
            </a:r>
            <a:r>
              <a:rPr lang="en-US" dirty="0" err="1" smtClean="0"/>
              <a:t>sen</a:t>
            </a:r>
            <a:r>
              <a:rPr lang="en-US" dirty="0" smtClean="0"/>
              <a:t>) </a:t>
            </a:r>
            <a:r>
              <a:rPr lang="en-US" dirty="0" err="1" smtClean="0"/>
              <a:t>indien</a:t>
            </a:r>
            <a:r>
              <a:rPr lang="en-US" dirty="0" smtClean="0"/>
              <a:t> </a:t>
            </a:r>
            <a:r>
              <a:rPr lang="en-US" smtClean="0"/>
              <a:t>aanwezig</a:t>
            </a:r>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en-US" sz="3200" b="1" dirty="0" err="1" smtClean="0"/>
              <a:t>Basisstof</a:t>
            </a:r>
            <a:r>
              <a:rPr lang="en-US" sz="3200" b="1" dirty="0" smtClean="0"/>
              <a:t> 1 </a:t>
            </a:r>
            <a:r>
              <a:rPr lang="en-US" sz="3200" b="1" dirty="0" err="1" smtClean="0"/>
              <a:t>Verzuurde</a:t>
            </a:r>
            <a:r>
              <a:rPr lang="en-US" sz="3200" b="1" dirty="0" smtClean="0"/>
              <a:t> </a:t>
            </a:r>
            <a:r>
              <a:rPr lang="en-US" sz="3200" b="1" dirty="0" err="1" smtClean="0"/>
              <a:t>spieren</a:t>
            </a:r>
            <a:endParaRPr lang="nl-NL" sz="3200" b="1" dirty="0"/>
          </a:p>
        </p:txBody>
      </p:sp>
      <p:sp>
        <p:nvSpPr>
          <p:cNvPr id="3" name="Tijdelijke aanduiding voor inhoud 2"/>
          <p:cNvSpPr>
            <a:spLocks noGrp="1"/>
          </p:cNvSpPr>
          <p:nvPr>
            <p:ph idx="1"/>
          </p:nvPr>
        </p:nvSpPr>
        <p:spPr>
          <a:xfrm>
            <a:off x="457200" y="1124744"/>
            <a:ext cx="8229600" cy="5001419"/>
          </a:xfrm>
        </p:spPr>
        <p:txBody>
          <a:bodyPr>
            <a:normAutofit lnSpcReduction="10000"/>
          </a:bodyPr>
          <a:lstStyle/>
          <a:p>
            <a:pPr>
              <a:buNone/>
            </a:pPr>
            <a:r>
              <a:rPr lang="en-US" sz="2400" dirty="0" smtClean="0"/>
              <a:t>-  In </a:t>
            </a:r>
            <a:r>
              <a:rPr lang="en-US" sz="2400" dirty="0" err="1" smtClean="0"/>
              <a:t>spieren</a:t>
            </a:r>
            <a:r>
              <a:rPr lang="en-US" sz="2400" dirty="0" smtClean="0"/>
              <a:t> </a:t>
            </a:r>
            <a:r>
              <a:rPr lang="en-US" sz="2400" dirty="0" err="1" smtClean="0"/>
              <a:t>wordt</a:t>
            </a:r>
            <a:r>
              <a:rPr lang="en-US" sz="2400" dirty="0" smtClean="0"/>
              <a:t> </a:t>
            </a:r>
            <a:r>
              <a:rPr lang="en-US" sz="2400" dirty="0" err="1" smtClean="0"/>
              <a:t>chemische</a:t>
            </a:r>
            <a:r>
              <a:rPr lang="en-US" sz="2400" dirty="0" smtClean="0"/>
              <a:t> </a:t>
            </a:r>
            <a:r>
              <a:rPr lang="en-US" sz="2400" dirty="0" err="1" smtClean="0"/>
              <a:t>energie</a:t>
            </a:r>
            <a:r>
              <a:rPr lang="en-US" sz="2400" dirty="0" smtClean="0"/>
              <a:t> </a:t>
            </a:r>
            <a:r>
              <a:rPr lang="en-US" sz="2400" dirty="0" err="1" smtClean="0"/>
              <a:t>uit</a:t>
            </a:r>
            <a:r>
              <a:rPr lang="en-US" sz="2400" dirty="0" smtClean="0"/>
              <a:t> glucose </a:t>
            </a:r>
            <a:r>
              <a:rPr lang="en-US" sz="2400" dirty="0" err="1" smtClean="0"/>
              <a:t>omgezet</a:t>
            </a:r>
            <a:r>
              <a:rPr lang="en-US" sz="2400" dirty="0" smtClean="0"/>
              <a:t> in </a:t>
            </a:r>
            <a:r>
              <a:rPr lang="en-US" sz="2400" dirty="0" err="1" smtClean="0"/>
              <a:t>kinetische</a:t>
            </a:r>
            <a:r>
              <a:rPr lang="en-US" sz="2400" dirty="0" smtClean="0"/>
              <a:t> </a:t>
            </a:r>
            <a:r>
              <a:rPr lang="en-US" sz="2400" dirty="0" err="1" smtClean="0"/>
              <a:t>energie</a:t>
            </a:r>
            <a:r>
              <a:rPr lang="en-US" sz="2400" dirty="0" smtClean="0"/>
              <a:t> (= </a:t>
            </a:r>
            <a:r>
              <a:rPr lang="en-US" sz="2400" dirty="0" err="1" smtClean="0"/>
              <a:t>bewegingsenergie</a:t>
            </a:r>
            <a:r>
              <a:rPr lang="en-US" sz="2400" dirty="0" smtClean="0"/>
              <a:t>)</a:t>
            </a:r>
          </a:p>
          <a:p>
            <a:pPr>
              <a:buNone/>
            </a:pPr>
            <a:r>
              <a:rPr lang="en-US" sz="2400" dirty="0" smtClean="0"/>
              <a:t>-  </a:t>
            </a:r>
            <a:r>
              <a:rPr lang="en-US" sz="2400" dirty="0" err="1" smtClean="0"/>
              <a:t>Hierbij</a:t>
            </a:r>
            <a:r>
              <a:rPr lang="en-US" sz="2400" dirty="0" smtClean="0"/>
              <a:t> is </a:t>
            </a:r>
            <a:r>
              <a:rPr lang="en-US" sz="2400" dirty="0" err="1" smtClean="0"/>
              <a:t>zuurstof</a:t>
            </a:r>
            <a:r>
              <a:rPr lang="en-US" sz="2400" dirty="0" smtClean="0"/>
              <a:t> </a:t>
            </a:r>
            <a:r>
              <a:rPr lang="en-US" sz="2400" dirty="0" err="1" smtClean="0"/>
              <a:t>nodig</a:t>
            </a:r>
            <a:r>
              <a:rPr lang="en-US" sz="2400" dirty="0" smtClean="0"/>
              <a:t> en </a:t>
            </a:r>
            <a:r>
              <a:rPr lang="en-US" sz="2400" dirty="0" err="1" smtClean="0"/>
              <a:t>ontstaan</a:t>
            </a:r>
            <a:r>
              <a:rPr lang="en-US" sz="2400" dirty="0" smtClean="0"/>
              <a:t> </a:t>
            </a:r>
            <a:r>
              <a:rPr lang="en-US" sz="2400" dirty="0" err="1" smtClean="0"/>
              <a:t>koolstofdioxide</a:t>
            </a:r>
            <a:r>
              <a:rPr lang="en-US" sz="2400" dirty="0" smtClean="0"/>
              <a:t> en water</a:t>
            </a:r>
          </a:p>
          <a:p>
            <a:pPr>
              <a:buNone/>
            </a:pPr>
            <a:r>
              <a:rPr lang="en-US" sz="2400" dirty="0" smtClean="0"/>
              <a:t>-  </a:t>
            </a:r>
            <a:r>
              <a:rPr lang="en-US" sz="2400" dirty="0" err="1" smtClean="0"/>
              <a:t>Bij</a:t>
            </a:r>
            <a:r>
              <a:rPr lang="en-US" sz="2400" dirty="0" smtClean="0"/>
              <a:t> </a:t>
            </a:r>
            <a:r>
              <a:rPr lang="en-US" sz="2400" dirty="0" err="1" smtClean="0"/>
              <a:t>toenemende</a:t>
            </a:r>
            <a:r>
              <a:rPr lang="en-US" sz="2400" dirty="0" smtClean="0"/>
              <a:t> </a:t>
            </a:r>
            <a:r>
              <a:rPr lang="en-US" sz="2400" dirty="0" err="1" smtClean="0"/>
              <a:t>inspanning</a:t>
            </a:r>
            <a:r>
              <a:rPr lang="en-US" sz="2400" dirty="0" smtClean="0"/>
              <a:t> is steeds </a:t>
            </a:r>
            <a:r>
              <a:rPr lang="en-US" sz="2400" dirty="0" err="1" smtClean="0"/>
              <a:t>meer</a:t>
            </a:r>
            <a:r>
              <a:rPr lang="en-US" sz="2400" dirty="0" smtClean="0"/>
              <a:t> </a:t>
            </a:r>
            <a:r>
              <a:rPr lang="en-US" sz="2400" dirty="0" err="1" smtClean="0"/>
              <a:t>zuurstof</a:t>
            </a:r>
            <a:r>
              <a:rPr lang="en-US" sz="2400" dirty="0" smtClean="0"/>
              <a:t> </a:t>
            </a:r>
            <a:r>
              <a:rPr lang="en-US" sz="2400" dirty="0" err="1" smtClean="0"/>
              <a:t>nodig</a:t>
            </a:r>
            <a:endParaRPr lang="en-US" sz="2400" dirty="0" smtClean="0"/>
          </a:p>
          <a:p>
            <a:pPr>
              <a:buNone/>
            </a:pPr>
            <a:r>
              <a:rPr lang="en-US" sz="2400" dirty="0" smtClean="0"/>
              <a:t>-  Op </a:t>
            </a:r>
            <a:r>
              <a:rPr lang="en-US" sz="2400" dirty="0" err="1" smtClean="0"/>
              <a:t>bepaald</a:t>
            </a:r>
            <a:r>
              <a:rPr lang="en-US" sz="2400" dirty="0" smtClean="0"/>
              <a:t> moment </a:t>
            </a:r>
            <a:r>
              <a:rPr lang="en-US" sz="2400" dirty="0" err="1" smtClean="0"/>
              <a:t>wordt</a:t>
            </a:r>
            <a:r>
              <a:rPr lang="en-US" sz="2400" dirty="0" smtClean="0"/>
              <a:t> VO</a:t>
            </a:r>
            <a:r>
              <a:rPr lang="en-US" sz="2400" baseline="-25000" dirty="0" smtClean="0"/>
              <a:t>2</a:t>
            </a:r>
            <a:r>
              <a:rPr lang="en-US" sz="2400" dirty="0" smtClean="0"/>
              <a:t>-max </a:t>
            </a:r>
            <a:r>
              <a:rPr lang="en-US" sz="2400" dirty="0" err="1" smtClean="0"/>
              <a:t>bereikt</a:t>
            </a:r>
            <a:r>
              <a:rPr lang="en-US" sz="2400" dirty="0" smtClean="0"/>
              <a:t> = </a:t>
            </a:r>
            <a:r>
              <a:rPr lang="en-US" sz="2400" dirty="0" err="1" smtClean="0"/>
              <a:t>maximale</a:t>
            </a:r>
            <a:r>
              <a:rPr lang="en-US" sz="2400" dirty="0" smtClean="0"/>
              <a:t> </a:t>
            </a:r>
            <a:r>
              <a:rPr lang="en-US" sz="2400" dirty="0" err="1" smtClean="0"/>
              <a:t>zuurstofopnamecapaciteit</a:t>
            </a:r>
            <a:r>
              <a:rPr lang="en-US" sz="2400" dirty="0" smtClean="0"/>
              <a:t> (</a:t>
            </a:r>
            <a:r>
              <a:rPr lang="en-US" sz="2400" dirty="0" err="1" smtClean="0"/>
              <a:t>afb</a:t>
            </a:r>
            <a:r>
              <a:rPr lang="en-US" sz="2400" dirty="0" smtClean="0"/>
              <a:t>. 2 </a:t>
            </a:r>
            <a:r>
              <a:rPr lang="en-US" sz="2400" dirty="0" err="1" smtClean="0"/>
              <a:t>boek</a:t>
            </a:r>
            <a:r>
              <a:rPr lang="en-US" sz="2400" dirty="0" smtClean="0"/>
              <a:t> </a:t>
            </a:r>
            <a:r>
              <a:rPr lang="en-US" sz="2400" dirty="0" err="1" smtClean="0"/>
              <a:t>blz</a:t>
            </a:r>
            <a:r>
              <a:rPr lang="en-US" sz="2400" dirty="0" smtClean="0"/>
              <a:t>. 2)</a:t>
            </a:r>
          </a:p>
          <a:p>
            <a:pPr>
              <a:buNone/>
            </a:pPr>
            <a:r>
              <a:rPr lang="en-US" sz="2400" dirty="0" smtClean="0"/>
              <a:t>-  De VO</a:t>
            </a:r>
            <a:r>
              <a:rPr lang="en-US" sz="2400" baseline="-25000" dirty="0" smtClean="0"/>
              <a:t>2</a:t>
            </a:r>
            <a:r>
              <a:rPr lang="en-US" sz="2400" dirty="0" smtClean="0"/>
              <a:t>-max </a:t>
            </a:r>
            <a:r>
              <a:rPr lang="en-US" sz="2400" dirty="0" err="1" smtClean="0"/>
              <a:t>bepaalt</a:t>
            </a:r>
            <a:r>
              <a:rPr lang="en-US" sz="2400" dirty="0" smtClean="0"/>
              <a:t> het moment van </a:t>
            </a:r>
            <a:r>
              <a:rPr lang="en-US" sz="2400" dirty="0" err="1" smtClean="0"/>
              <a:t>verzuring</a:t>
            </a:r>
            <a:endParaRPr lang="en-US" sz="2400" dirty="0" smtClean="0"/>
          </a:p>
          <a:p>
            <a:pPr>
              <a:buNone/>
            </a:pPr>
            <a:r>
              <a:rPr lang="en-US" sz="2400" dirty="0" smtClean="0"/>
              <a:t>-  VO</a:t>
            </a:r>
            <a:r>
              <a:rPr lang="en-US" sz="2400" baseline="-25000" dirty="0" smtClean="0"/>
              <a:t>2</a:t>
            </a:r>
            <a:r>
              <a:rPr lang="en-US" sz="2400" dirty="0" smtClean="0"/>
              <a:t>-max = </a:t>
            </a:r>
            <a:r>
              <a:rPr lang="en-US" sz="2400" dirty="0" err="1" smtClean="0"/>
              <a:t>maximale</a:t>
            </a:r>
            <a:r>
              <a:rPr lang="en-US" sz="2400" dirty="0" smtClean="0"/>
              <a:t> </a:t>
            </a:r>
            <a:r>
              <a:rPr lang="en-US" sz="2400" dirty="0" err="1" smtClean="0"/>
              <a:t>zuurstofopname</a:t>
            </a:r>
            <a:r>
              <a:rPr lang="en-US" sz="2400" dirty="0" smtClean="0"/>
              <a:t> in milliliter </a:t>
            </a:r>
            <a:r>
              <a:rPr lang="en-US" sz="2400" dirty="0" err="1" smtClean="0"/>
              <a:t>zuurstof</a:t>
            </a:r>
            <a:r>
              <a:rPr lang="en-US" sz="2400" dirty="0" smtClean="0"/>
              <a:t> per kilogram </a:t>
            </a:r>
            <a:r>
              <a:rPr lang="en-US" sz="2400" dirty="0" err="1" smtClean="0"/>
              <a:t>lichaamsgewicht</a:t>
            </a:r>
            <a:r>
              <a:rPr lang="en-US" sz="2400" dirty="0" smtClean="0"/>
              <a:t> per </a:t>
            </a:r>
            <a:r>
              <a:rPr lang="en-US" sz="2400" dirty="0" err="1" smtClean="0"/>
              <a:t>minuut</a:t>
            </a:r>
            <a:endParaRPr lang="en-US" sz="2400" dirty="0" smtClean="0"/>
          </a:p>
          <a:p>
            <a:pPr>
              <a:buNone/>
            </a:pPr>
            <a:r>
              <a:rPr lang="en-US" sz="2400" dirty="0" smtClean="0"/>
              <a:t>-  In </a:t>
            </a:r>
            <a:r>
              <a:rPr lang="en-US" sz="2400" dirty="0" err="1" smtClean="0"/>
              <a:t>spiervezels</a:t>
            </a:r>
            <a:r>
              <a:rPr lang="en-US" sz="2400" dirty="0" smtClean="0"/>
              <a:t> is </a:t>
            </a:r>
            <a:r>
              <a:rPr lang="en-US" sz="2400" dirty="0" err="1" smtClean="0"/>
              <a:t>dan</a:t>
            </a:r>
            <a:r>
              <a:rPr lang="en-US" sz="2400" dirty="0" smtClean="0"/>
              <a:t> </a:t>
            </a:r>
            <a:r>
              <a:rPr lang="en-US" sz="2400" dirty="0" err="1" smtClean="0"/>
              <a:t>onvoldoende</a:t>
            </a:r>
            <a:r>
              <a:rPr lang="en-US" sz="2400" dirty="0" smtClean="0"/>
              <a:t> </a:t>
            </a:r>
            <a:r>
              <a:rPr lang="en-US" sz="2400" dirty="0" err="1" smtClean="0"/>
              <a:t>zuurstof</a:t>
            </a:r>
            <a:r>
              <a:rPr lang="en-US" sz="2400" dirty="0" smtClean="0"/>
              <a:t> </a:t>
            </a:r>
            <a:r>
              <a:rPr lang="en-US" sz="2400" dirty="0" err="1" smtClean="0"/>
              <a:t>aanwezig</a:t>
            </a:r>
            <a:r>
              <a:rPr lang="en-US" sz="2400" dirty="0" smtClean="0"/>
              <a:t> </a:t>
            </a:r>
            <a:r>
              <a:rPr lang="en-US" sz="2400" dirty="0" err="1" smtClean="0"/>
              <a:t>om</a:t>
            </a:r>
            <a:r>
              <a:rPr lang="en-US" sz="2400" dirty="0" smtClean="0"/>
              <a:t> ALLE </a:t>
            </a:r>
            <a:r>
              <a:rPr lang="en-US" sz="2400" dirty="0" err="1" smtClean="0"/>
              <a:t>benodigde</a:t>
            </a:r>
            <a:r>
              <a:rPr lang="en-US" sz="2400" dirty="0" smtClean="0"/>
              <a:t> </a:t>
            </a:r>
            <a:r>
              <a:rPr lang="en-US" sz="2400" dirty="0" err="1" smtClean="0"/>
              <a:t>energie</a:t>
            </a:r>
            <a:r>
              <a:rPr lang="en-US" sz="2400" dirty="0" smtClean="0"/>
              <a:t> </a:t>
            </a:r>
            <a:r>
              <a:rPr lang="en-US" sz="2400" dirty="0" err="1" smtClean="0"/>
              <a:t>te</a:t>
            </a:r>
            <a:r>
              <a:rPr lang="en-US" sz="2400" dirty="0" smtClean="0"/>
              <a:t> </a:t>
            </a:r>
            <a:r>
              <a:rPr lang="en-US" sz="2400" dirty="0" err="1" smtClean="0"/>
              <a:t>verkrijgen</a:t>
            </a:r>
            <a:r>
              <a:rPr lang="en-US" sz="2400" dirty="0" smtClean="0"/>
              <a:t> </a:t>
            </a:r>
            <a:r>
              <a:rPr lang="en-US" sz="2400" dirty="0" err="1" smtClean="0"/>
              <a:t>uit</a:t>
            </a:r>
            <a:r>
              <a:rPr lang="en-US" sz="2400" dirty="0" smtClean="0"/>
              <a:t> glucose</a:t>
            </a:r>
          </a:p>
          <a:p>
            <a:pPr>
              <a:buNone/>
            </a:pPr>
            <a:r>
              <a:rPr lang="en-US" sz="2400" dirty="0" smtClean="0"/>
              <a:t>-  </a:t>
            </a:r>
            <a:r>
              <a:rPr lang="en-US" sz="2400" dirty="0" err="1" smtClean="0"/>
              <a:t>Er</a:t>
            </a:r>
            <a:r>
              <a:rPr lang="en-US" sz="2400" dirty="0" smtClean="0"/>
              <a:t> </a:t>
            </a:r>
            <a:r>
              <a:rPr lang="en-US" sz="2400" dirty="0" err="1" smtClean="0"/>
              <a:t>ontstaat</a:t>
            </a:r>
            <a:r>
              <a:rPr lang="en-US" sz="2400" dirty="0" smtClean="0"/>
              <a:t> </a:t>
            </a:r>
            <a:r>
              <a:rPr lang="en-US" sz="2400" dirty="0" err="1" smtClean="0"/>
              <a:t>dan</a:t>
            </a:r>
            <a:r>
              <a:rPr lang="en-US" sz="2400" dirty="0" smtClean="0"/>
              <a:t> MELKZUUR. </a:t>
            </a:r>
            <a:r>
              <a:rPr lang="en-US" sz="2400" dirty="0" err="1" smtClean="0"/>
              <a:t>Hoopt</a:t>
            </a:r>
            <a:r>
              <a:rPr lang="en-US" sz="2400" dirty="0" smtClean="0"/>
              <a:t> </a:t>
            </a:r>
            <a:r>
              <a:rPr lang="en-US" sz="2400" dirty="0" err="1" smtClean="0"/>
              <a:t>zich</a:t>
            </a:r>
            <a:r>
              <a:rPr lang="en-US" sz="2400" dirty="0" smtClean="0"/>
              <a:t> op in </a:t>
            </a:r>
            <a:r>
              <a:rPr lang="en-US" sz="2400" dirty="0" err="1" smtClean="0"/>
              <a:t>spierweefsel</a:t>
            </a:r>
            <a:endParaRPr lang="en-US" sz="2400" dirty="0" smtClean="0"/>
          </a:p>
          <a:p>
            <a:pPr>
              <a:buNone/>
            </a:pPr>
            <a:r>
              <a:rPr lang="en-US" sz="2400" dirty="0" smtClean="0"/>
              <a:t>    en </a:t>
            </a:r>
            <a:r>
              <a:rPr lang="en-US" sz="2400" dirty="0" err="1" smtClean="0"/>
              <a:t>veroorzaakt</a:t>
            </a:r>
            <a:r>
              <a:rPr lang="en-US" sz="2400" dirty="0" smtClean="0"/>
              <a:t> </a:t>
            </a:r>
            <a:r>
              <a:rPr lang="en-US" sz="2400" dirty="0" err="1" smtClean="0"/>
              <a:t>pijn</a:t>
            </a:r>
            <a:r>
              <a:rPr lang="en-US" sz="2400" dirty="0" smtClean="0"/>
              <a:t>               1 x </a:t>
            </a:r>
            <a:r>
              <a:rPr lang="en-US" sz="2400" dirty="0" err="1" smtClean="0"/>
              <a:t>klikken</a:t>
            </a:r>
            <a:endParaRPr lang="nl-NL" sz="2400" dirty="0"/>
          </a:p>
        </p:txBody>
      </p:sp>
      <p:pic>
        <p:nvPicPr>
          <p:cNvPr id="4" name="Afbeelding 3" descr="vo2max.gif"/>
          <p:cNvPicPr>
            <a:picLocks noChangeAspect="1"/>
          </p:cNvPicPr>
          <p:nvPr/>
        </p:nvPicPr>
        <p:blipFill>
          <a:blip r:embed="rId2" cstate="print"/>
          <a:stretch>
            <a:fillRect/>
          </a:stretch>
        </p:blipFill>
        <p:spPr>
          <a:xfrm>
            <a:off x="1819055" y="1772816"/>
            <a:ext cx="5505890" cy="331236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04664"/>
            <a:ext cx="8229600" cy="576064"/>
          </a:xfrm>
        </p:spPr>
        <p:txBody>
          <a:bodyPr>
            <a:normAutofit fontScale="90000"/>
          </a:bodyPr>
          <a:lstStyle/>
          <a:p>
            <a:pPr algn="ctr"/>
            <a:r>
              <a:rPr lang="en-US" sz="3200" b="1" dirty="0" smtClean="0"/>
              <a:t>VO</a:t>
            </a:r>
            <a:r>
              <a:rPr lang="en-US" sz="3200" b="1" baseline="-25000" dirty="0" smtClean="0"/>
              <a:t>2</a:t>
            </a:r>
            <a:r>
              <a:rPr lang="en-US" sz="3200" b="1" dirty="0" smtClean="0"/>
              <a:t>-max</a:t>
            </a:r>
            <a:endParaRPr lang="nl-NL" sz="3200" b="1"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755576" y="1271402"/>
            <a:ext cx="7560840" cy="532325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636680"/>
          </a:xfrm>
        </p:spPr>
        <p:txBody>
          <a:bodyPr>
            <a:normAutofit/>
          </a:bodyPr>
          <a:lstStyle/>
          <a:p>
            <a:pPr algn="ctr"/>
            <a:r>
              <a:rPr lang="en-US" sz="3200" dirty="0" err="1" smtClean="0"/>
              <a:t>Topsporters</a:t>
            </a:r>
            <a:r>
              <a:rPr lang="en-US" sz="3200" dirty="0" smtClean="0"/>
              <a:t> en </a:t>
            </a:r>
            <a:r>
              <a:rPr lang="en-US" sz="3200" dirty="0" err="1" smtClean="0"/>
              <a:t>verzuring</a:t>
            </a:r>
            <a:endParaRPr lang="nl-NL" sz="3200" dirty="0"/>
          </a:p>
        </p:txBody>
      </p:sp>
      <p:sp>
        <p:nvSpPr>
          <p:cNvPr id="3" name="Tijdelijke aanduiding voor inhoud 2"/>
          <p:cNvSpPr>
            <a:spLocks noGrp="1"/>
          </p:cNvSpPr>
          <p:nvPr>
            <p:ph idx="1"/>
          </p:nvPr>
        </p:nvSpPr>
        <p:spPr>
          <a:xfrm>
            <a:off x="457200" y="1412776"/>
            <a:ext cx="8229600" cy="4911824"/>
          </a:xfrm>
        </p:spPr>
        <p:txBody>
          <a:bodyPr>
            <a:normAutofit/>
          </a:bodyPr>
          <a:lstStyle/>
          <a:p>
            <a:r>
              <a:rPr lang="en-US" sz="2400" dirty="0" err="1" smtClean="0"/>
              <a:t>Naarmate</a:t>
            </a:r>
            <a:r>
              <a:rPr lang="en-US" sz="2400" dirty="0" smtClean="0"/>
              <a:t> het </a:t>
            </a:r>
            <a:r>
              <a:rPr lang="en-US" sz="2400" dirty="0" err="1" smtClean="0"/>
              <a:t>lichaam</a:t>
            </a:r>
            <a:r>
              <a:rPr lang="en-US" sz="2400" dirty="0" smtClean="0"/>
              <a:t> </a:t>
            </a:r>
            <a:r>
              <a:rPr lang="en-US" sz="2400" dirty="0" err="1" smtClean="0"/>
              <a:t>meer</a:t>
            </a:r>
            <a:r>
              <a:rPr lang="en-US" sz="2400" dirty="0" smtClean="0"/>
              <a:t> </a:t>
            </a:r>
            <a:r>
              <a:rPr lang="en-US" sz="2400" dirty="0" err="1" smtClean="0"/>
              <a:t>zuurstof</a:t>
            </a:r>
            <a:r>
              <a:rPr lang="en-US" sz="2400" dirty="0" smtClean="0"/>
              <a:t> </a:t>
            </a:r>
            <a:r>
              <a:rPr lang="en-US" sz="2400" dirty="0" err="1" smtClean="0"/>
              <a:t>kan</a:t>
            </a:r>
            <a:r>
              <a:rPr lang="en-US" sz="2400" dirty="0" smtClean="0"/>
              <a:t> </a:t>
            </a:r>
            <a:r>
              <a:rPr lang="en-US" sz="2400" dirty="0" err="1" smtClean="0"/>
              <a:t>verwerken</a:t>
            </a:r>
            <a:r>
              <a:rPr lang="en-US" sz="2400" dirty="0" smtClean="0"/>
              <a:t>, </a:t>
            </a:r>
            <a:r>
              <a:rPr lang="en-US" sz="2400" dirty="0" err="1" smtClean="0"/>
              <a:t>ligt</a:t>
            </a:r>
            <a:r>
              <a:rPr lang="en-US" sz="2400" dirty="0" smtClean="0"/>
              <a:t> de</a:t>
            </a:r>
          </a:p>
          <a:p>
            <a:r>
              <a:rPr lang="en-US" sz="2400" dirty="0" smtClean="0"/>
              <a:t>VO</a:t>
            </a:r>
            <a:r>
              <a:rPr lang="en-US" sz="2400" baseline="-25000" dirty="0" smtClean="0"/>
              <a:t>2</a:t>
            </a:r>
            <a:r>
              <a:rPr lang="en-US" sz="2400" dirty="0" smtClean="0"/>
              <a:t>-max </a:t>
            </a:r>
            <a:r>
              <a:rPr lang="en-US" sz="2400" dirty="0" err="1" smtClean="0"/>
              <a:t>hoger</a:t>
            </a:r>
            <a:endParaRPr lang="en-US" sz="2400" dirty="0" smtClean="0"/>
          </a:p>
          <a:p>
            <a:r>
              <a:rPr lang="en-US" sz="2400" dirty="0" err="1" smtClean="0"/>
              <a:t>Topsporters</a:t>
            </a:r>
            <a:r>
              <a:rPr lang="en-US" sz="2400" dirty="0" smtClean="0"/>
              <a:t> </a:t>
            </a:r>
            <a:r>
              <a:rPr lang="en-US" sz="2400" dirty="0" err="1" smtClean="0"/>
              <a:t>trainen</a:t>
            </a:r>
            <a:r>
              <a:rPr lang="en-US" sz="2400" dirty="0" smtClean="0"/>
              <a:t> </a:t>
            </a:r>
            <a:r>
              <a:rPr lang="en-US" sz="2400" dirty="0" err="1" smtClean="0"/>
              <a:t>daar</a:t>
            </a:r>
            <a:r>
              <a:rPr lang="en-US" sz="2400" dirty="0" smtClean="0"/>
              <a:t> op</a:t>
            </a:r>
          </a:p>
          <a:p>
            <a:r>
              <a:rPr lang="en-US" sz="2400" dirty="0" smtClean="0"/>
              <a:t>Hun hart </a:t>
            </a:r>
            <a:r>
              <a:rPr lang="en-US" sz="2400" dirty="0" err="1" smtClean="0"/>
              <a:t>wordt</a:t>
            </a:r>
            <a:r>
              <a:rPr lang="en-US" sz="2400" dirty="0" smtClean="0"/>
              <a:t> </a:t>
            </a:r>
            <a:r>
              <a:rPr lang="en-US" sz="2400" dirty="0" err="1" smtClean="0"/>
              <a:t>vergroot</a:t>
            </a:r>
            <a:r>
              <a:rPr lang="en-US" sz="2400" dirty="0" smtClean="0"/>
              <a:t> (</a:t>
            </a:r>
            <a:r>
              <a:rPr lang="en-US" sz="2400" dirty="0" err="1" smtClean="0"/>
              <a:t>sporthart</a:t>
            </a:r>
            <a:r>
              <a:rPr lang="en-US" sz="2400" dirty="0" smtClean="0"/>
              <a:t>)</a:t>
            </a:r>
          </a:p>
          <a:p>
            <a:r>
              <a:rPr lang="en-US" sz="2400" dirty="0" err="1" smtClean="0"/>
              <a:t>Longen</a:t>
            </a:r>
            <a:r>
              <a:rPr lang="en-US" sz="2400" dirty="0" smtClean="0"/>
              <a:t> </a:t>
            </a:r>
            <a:r>
              <a:rPr lang="en-US" sz="2400" dirty="0" err="1" smtClean="0"/>
              <a:t>kunnen</a:t>
            </a:r>
            <a:r>
              <a:rPr lang="en-US" sz="2400" dirty="0" smtClean="0"/>
              <a:t> </a:t>
            </a:r>
            <a:r>
              <a:rPr lang="en-US" sz="2400" dirty="0" err="1" smtClean="0"/>
              <a:t>meer</a:t>
            </a:r>
            <a:r>
              <a:rPr lang="en-US" sz="2400" dirty="0" smtClean="0"/>
              <a:t> </a:t>
            </a:r>
            <a:r>
              <a:rPr lang="en-US" sz="2400" dirty="0" err="1" smtClean="0"/>
              <a:t>zuurstof</a:t>
            </a:r>
            <a:r>
              <a:rPr lang="en-US" sz="2400" dirty="0" smtClean="0"/>
              <a:t> </a:t>
            </a:r>
            <a:r>
              <a:rPr lang="en-US" sz="2400" dirty="0" err="1" smtClean="0"/>
              <a:t>opnemen</a:t>
            </a:r>
            <a:endParaRPr lang="en-US" sz="2400" dirty="0" smtClean="0"/>
          </a:p>
          <a:p>
            <a:r>
              <a:rPr lang="en-US" sz="2400" dirty="0" smtClean="0"/>
              <a:t>Meer </a:t>
            </a:r>
            <a:r>
              <a:rPr lang="en-US" sz="2400" dirty="0" err="1" smtClean="0"/>
              <a:t>zuurstof</a:t>
            </a:r>
            <a:r>
              <a:rPr lang="en-US" sz="2400" dirty="0" smtClean="0"/>
              <a:t> </a:t>
            </a:r>
            <a:r>
              <a:rPr lang="en-US" sz="2400" dirty="0" err="1" smtClean="0"/>
              <a:t>wordt</a:t>
            </a:r>
            <a:r>
              <a:rPr lang="en-US" sz="2400" dirty="0" smtClean="0"/>
              <a:t> </a:t>
            </a:r>
            <a:r>
              <a:rPr lang="en-US" sz="2400" dirty="0" err="1" smtClean="0"/>
              <a:t>naar</a:t>
            </a:r>
            <a:r>
              <a:rPr lang="en-US" sz="2400" dirty="0" smtClean="0"/>
              <a:t> </a:t>
            </a:r>
            <a:r>
              <a:rPr lang="en-US" sz="2400" dirty="0" err="1" smtClean="0"/>
              <a:t>cellen</a:t>
            </a:r>
            <a:r>
              <a:rPr lang="en-US" sz="2400" dirty="0" smtClean="0"/>
              <a:t> v </a:t>
            </a:r>
            <a:r>
              <a:rPr lang="en-US" sz="2400" dirty="0" err="1" smtClean="0"/>
              <a:t>ervoerd</a:t>
            </a:r>
            <a:endParaRPr lang="en-US" sz="2400" dirty="0" smtClean="0"/>
          </a:p>
          <a:p>
            <a:r>
              <a:rPr lang="en-US" sz="2400" dirty="0" err="1" smtClean="0"/>
              <a:t>Topsporters</a:t>
            </a:r>
            <a:r>
              <a:rPr lang="en-US" sz="2400" dirty="0" smtClean="0"/>
              <a:t> </a:t>
            </a:r>
            <a:r>
              <a:rPr lang="en-US" sz="2400" dirty="0" err="1" smtClean="0"/>
              <a:t>hertsellen</a:t>
            </a:r>
            <a:r>
              <a:rPr lang="en-US" sz="2400" dirty="0" smtClean="0"/>
              <a:t> </a:t>
            </a:r>
            <a:r>
              <a:rPr lang="en-US" sz="2400" dirty="0" err="1" smtClean="0"/>
              <a:t>ook</a:t>
            </a:r>
            <a:r>
              <a:rPr lang="en-US" sz="2400" dirty="0" smtClean="0"/>
              <a:t> </a:t>
            </a:r>
            <a:r>
              <a:rPr lang="en-US" sz="2400" dirty="0" err="1" smtClean="0"/>
              <a:t>sneller</a:t>
            </a:r>
            <a:r>
              <a:rPr lang="en-US" sz="2400" dirty="0" smtClean="0"/>
              <a:t> </a:t>
            </a:r>
            <a:r>
              <a:rPr lang="en-US" sz="2400" dirty="0" err="1" smtClean="0"/>
              <a:t>na</a:t>
            </a:r>
            <a:r>
              <a:rPr lang="en-US" sz="2400" dirty="0" smtClean="0"/>
              <a:t> </a:t>
            </a:r>
            <a:r>
              <a:rPr lang="en-US" sz="2400" dirty="0" err="1" smtClean="0"/>
              <a:t>een</a:t>
            </a:r>
            <a:r>
              <a:rPr lang="en-US" sz="2400" dirty="0" smtClean="0"/>
              <a:t> </a:t>
            </a:r>
            <a:r>
              <a:rPr lang="en-US" sz="2400" dirty="0" err="1" smtClean="0"/>
              <a:t>inspanning</a:t>
            </a:r>
            <a:endParaRPr lang="en-US" sz="2400" dirty="0" smtClean="0"/>
          </a:p>
          <a:p>
            <a:r>
              <a:rPr lang="en-US" sz="2400" dirty="0" err="1" smtClean="0"/>
              <a:t>Zij</a:t>
            </a:r>
            <a:r>
              <a:rPr lang="en-US" sz="2400" dirty="0" smtClean="0"/>
              <a:t> </a:t>
            </a:r>
            <a:r>
              <a:rPr lang="en-US" sz="2400" dirty="0" err="1" smtClean="0"/>
              <a:t>weten</a:t>
            </a:r>
            <a:r>
              <a:rPr lang="en-US" sz="2400" dirty="0" smtClean="0"/>
              <a:t> </a:t>
            </a:r>
            <a:r>
              <a:rPr lang="en-US" sz="2400" dirty="0" err="1" smtClean="0"/>
              <a:t>bij</a:t>
            </a:r>
            <a:r>
              <a:rPr lang="en-US" sz="2400" dirty="0" smtClean="0"/>
              <a:t> </a:t>
            </a:r>
            <a:r>
              <a:rPr lang="en-US" sz="2400" dirty="0" err="1" smtClean="0"/>
              <a:t>welke</a:t>
            </a:r>
            <a:r>
              <a:rPr lang="en-US" sz="2400" dirty="0" smtClean="0"/>
              <a:t> </a:t>
            </a:r>
            <a:r>
              <a:rPr lang="en-US" sz="2400" dirty="0" err="1" smtClean="0"/>
              <a:t>hartritme</a:t>
            </a:r>
            <a:r>
              <a:rPr lang="en-US" sz="2400" dirty="0" smtClean="0"/>
              <a:t> </a:t>
            </a:r>
            <a:r>
              <a:rPr lang="en-US" sz="2400" dirty="0" err="1" smtClean="0"/>
              <a:t>ze</a:t>
            </a:r>
            <a:r>
              <a:rPr lang="en-US" sz="2400" dirty="0" smtClean="0"/>
              <a:t> </a:t>
            </a:r>
            <a:r>
              <a:rPr lang="en-US" sz="2400" dirty="0" err="1" smtClean="0"/>
              <a:t>tegen</a:t>
            </a:r>
            <a:r>
              <a:rPr lang="en-US" sz="2400" dirty="0" smtClean="0"/>
              <a:t> de </a:t>
            </a:r>
            <a:r>
              <a:rPr lang="en-US" sz="2400" dirty="0" err="1" smtClean="0"/>
              <a:t>anaërobe</a:t>
            </a:r>
            <a:r>
              <a:rPr lang="en-US" sz="2400" dirty="0" smtClean="0"/>
              <a:t> </a:t>
            </a:r>
            <a:r>
              <a:rPr lang="en-US" sz="2400" dirty="0" err="1" smtClean="0"/>
              <a:t>grens</a:t>
            </a:r>
            <a:r>
              <a:rPr lang="en-US" sz="2400" dirty="0" smtClean="0"/>
              <a:t>  of </a:t>
            </a:r>
            <a:r>
              <a:rPr lang="en-US" sz="2400" dirty="0" err="1" smtClean="0"/>
              <a:t>melkzuurgrens</a:t>
            </a:r>
            <a:r>
              <a:rPr lang="en-US" sz="2400" dirty="0" smtClean="0"/>
              <a:t> </a:t>
            </a:r>
            <a:r>
              <a:rPr lang="en-US" sz="2400" dirty="0" err="1" smtClean="0"/>
              <a:t>aan</a:t>
            </a:r>
            <a:r>
              <a:rPr lang="en-US" sz="2400" dirty="0" smtClean="0"/>
              <a:t> </a:t>
            </a:r>
            <a:r>
              <a:rPr lang="en-US" sz="2400" dirty="0" err="1" smtClean="0"/>
              <a:t>zitten</a:t>
            </a:r>
            <a:endParaRPr lang="nl-NL"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Opdracht</a:t>
            </a:r>
            <a:r>
              <a:rPr lang="en-US" dirty="0" smtClean="0"/>
              <a:t>(en)</a:t>
            </a:r>
            <a:endParaRPr lang="nl-NL" dirty="0"/>
          </a:p>
        </p:txBody>
      </p:sp>
      <p:sp>
        <p:nvSpPr>
          <p:cNvPr id="3" name="Tijdelijke aanduiding voor inhoud 2"/>
          <p:cNvSpPr>
            <a:spLocks noGrp="1"/>
          </p:cNvSpPr>
          <p:nvPr>
            <p:ph idx="1"/>
          </p:nvPr>
        </p:nvSpPr>
        <p:spPr/>
        <p:txBody>
          <a:bodyPr/>
          <a:lstStyle/>
          <a:p>
            <a:r>
              <a:rPr lang="en-US" dirty="0" err="1" smtClean="0"/>
              <a:t>Maak</a:t>
            </a:r>
            <a:r>
              <a:rPr lang="en-US" dirty="0" smtClean="0"/>
              <a:t> </a:t>
            </a:r>
            <a:r>
              <a:rPr lang="en-US" dirty="0" err="1" smtClean="0"/>
              <a:t>opdracht</a:t>
            </a:r>
            <a:r>
              <a:rPr lang="en-US" dirty="0" smtClean="0"/>
              <a:t> 1 </a:t>
            </a:r>
            <a:r>
              <a:rPr lang="en-US" dirty="0" err="1" smtClean="0"/>
              <a:t>blz</a:t>
            </a:r>
            <a:r>
              <a:rPr lang="en-US" dirty="0" smtClean="0"/>
              <a:t>. 10</a:t>
            </a:r>
          </a:p>
          <a:p>
            <a:r>
              <a:rPr lang="en-US" dirty="0" err="1" smtClean="0"/>
              <a:t>Maak</a:t>
            </a:r>
            <a:r>
              <a:rPr lang="en-US" dirty="0" smtClean="0"/>
              <a:t> </a:t>
            </a:r>
            <a:r>
              <a:rPr lang="en-US" dirty="0" err="1" smtClean="0"/>
              <a:t>opdracht</a:t>
            </a:r>
            <a:r>
              <a:rPr lang="en-US" dirty="0" smtClean="0"/>
              <a:t> 2 </a:t>
            </a:r>
            <a:r>
              <a:rPr lang="en-US" dirty="0" err="1" smtClean="0"/>
              <a:t>blz</a:t>
            </a:r>
            <a:r>
              <a:rPr lang="en-US" dirty="0" smtClean="0"/>
              <a:t>. 10 (</a:t>
            </a:r>
            <a:r>
              <a:rPr lang="en-US" dirty="0" err="1" smtClean="0"/>
              <a:t>spirometer</a:t>
            </a:r>
            <a:r>
              <a:rPr lang="en-US" dirty="0" smtClean="0"/>
              <a:t> </a:t>
            </a:r>
            <a:r>
              <a:rPr lang="en-US" dirty="0" err="1" smtClean="0"/>
              <a:t>nodig</a:t>
            </a:r>
            <a:r>
              <a:rPr lang="en-US" dirty="0" smtClean="0"/>
              <a:t>)</a:t>
            </a:r>
          </a:p>
          <a:p>
            <a:r>
              <a:rPr lang="en-US" dirty="0" err="1" smtClean="0"/>
              <a:t>Er</a:t>
            </a:r>
            <a:r>
              <a:rPr lang="en-US" dirty="0" smtClean="0"/>
              <a:t> </a:t>
            </a:r>
            <a:r>
              <a:rPr lang="en-US" dirty="0" err="1" smtClean="0"/>
              <a:t>zijn</a:t>
            </a:r>
            <a:r>
              <a:rPr lang="en-US" dirty="0" smtClean="0"/>
              <a:t> </a:t>
            </a:r>
            <a:r>
              <a:rPr lang="en-US" dirty="0" err="1" smtClean="0"/>
              <a:t>ook</a:t>
            </a:r>
            <a:r>
              <a:rPr lang="en-US" dirty="0" smtClean="0"/>
              <a:t> </a:t>
            </a:r>
            <a:r>
              <a:rPr lang="en-US" dirty="0" err="1" smtClean="0"/>
              <a:t>computerlessen</a:t>
            </a:r>
            <a:endParaRPr lang="en-US" dirty="0" smtClean="0"/>
          </a:p>
          <a:p>
            <a:r>
              <a:rPr lang="en-US" dirty="0" err="1" smtClean="0"/>
              <a:t>Als</a:t>
            </a:r>
            <a:r>
              <a:rPr lang="en-US" dirty="0" smtClean="0"/>
              <a:t> </a:t>
            </a:r>
            <a:r>
              <a:rPr lang="en-US" dirty="0" err="1" smtClean="0"/>
              <a:t>deze</a:t>
            </a:r>
            <a:r>
              <a:rPr lang="en-US" dirty="0" smtClean="0"/>
              <a:t> in </a:t>
            </a:r>
            <a:r>
              <a:rPr lang="en-US" dirty="0" err="1" smtClean="0"/>
              <a:t>dit</a:t>
            </a:r>
            <a:r>
              <a:rPr lang="en-US" dirty="0" smtClean="0"/>
              <a:t> </a:t>
            </a:r>
            <a:r>
              <a:rPr lang="en-US" dirty="0" err="1" smtClean="0"/>
              <a:t>onderdeel</a:t>
            </a:r>
            <a:r>
              <a:rPr lang="en-US" dirty="0" smtClean="0"/>
              <a:t> </a:t>
            </a:r>
            <a:r>
              <a:rPr lang="en-US" dirty="0" err="1" smtClean="0"/>
              <a:t>staan</a:t>
            </a:r>
            <a:r>
              <a:rPr lang="en-US" dirty="0" smtClean="0"/>
              <a:t> </a:t>
            </a:r>
            <a:r>
              <a:rPr lang="en-US" dirty="0" err="1" smtClean="0"/>
              <a:t>maak</a:t>
            </a:r>
            <a:r>
              <a:rPr lang="en-US" dirty="0" smtClean="0"/>
              <a:t> je </a:t>
            </a:r>
            <a:r>
              <a:rPr lang="en-US" dirty="0" err="1" smtClean="0"/>
              <a:t>deze</a:t>
            </a:r>
            <a:r>
              <a:rPr lang="en-US" dirty="0" smtClean="0"/>
              <a:t> </a:t>
            </a:r>
            <a:r>
              <a:rPr lang="en-US" dirty="0" err="1" smtClean="0"/>
              <a:t>ook</a:t>
            </a:r>
            <a:endParaRPr lang="en-US" dirty="0" smtClean="0"/>
          </a:p>
          <a:p>
            <a:r>
              <a:rPr lang="en-US" dirty="0" err="1" smtClean="0"/>
              <a:t>Er</a:t>
            </a:r>
            <a:r>
              <a:rPr lang="en-US" dirty="0" smtClean="0"/>
              <a:t> is </a:t>
            </a:r>
            <a:r>
              <a:rPr lang="en-US" dirty="0" err="1" smtClean="0"/>
              <a:t>een</a:t>
            </a:r>
            <a:r>
              <a:rPr lang="en-US" dirty="0" smtClean="0"/>
              <a:t> </a:t>
            </a:r>
            <a:r>
              <a:rPr lang="en-US" dirty="0" err="1" smtClean="0"/>
              <a:t>leerlingvolgsysteem</a:t>
            </a:r>
            <a:endParaRPr lang="nl-N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274638"/>
            <a:ext cx="8229600" cy="850106"/>
          </a:xfrm>
        </p:spPr>
        <p:txBody>
          <a:bodyPr>
            <a:normAutofit/>
          </a:bodyPr>
          <a:lstStyle/>
          <a:p>
            <a:r>
              <a:rPr lang="nl-NL" sz="3200" b="1" dirty="0" smtClean="0"/>
              <a:t>Basisstof 2: Stofwisseling    Algemeen</a:t>
            </a:r>
            <a:endParaRPr lang="nl-NL" sz="3200" b="1" dirty="0"/>
          </a:p>
        </p:txBody>
      </p:sp>
      <p:sp>
        <p:nvSpPr>
          <p:cNvPr id="65539" name="Rectangle 3"/>
          <p:cNvSpPr>
            <a:spLocks noGrp="1" noChangeArrowheads="1"/>
          </p:cNvSpPr>
          <p:nvPr>
            <p:ph type="body" idx="1"/>
          </p:nvPr>
        </p:nvSpPr>
        <p:spPr>
          <a:xfrm>
            <a:off x="457200" y="1124744"/>
            <a:ext cx="8229600" cy="5328444"/>
          </a:xfrm>
        </p:spPr>
        <p:txBody>
          <a:bodyPr>
            <a:normAutofit fontScale="92500" lnSpcReduction="20000"/>
          </a:bodyPr>
          <a:lstStyle/>
          <a:p>
            <a:pPr>
              <a:buNone/>
            </a:pPr>
            <a:r>
              <a:rPr lang="en-US" sz="2400" dirty="0" smtClean="0"/>
              <a:t>STOFWISSELING:  Continue </a:t>
            </a:r>
            <a:r>
              <a:rPr lang="en-US" sz="2400" dirty="0" err="1" smtClean="0"/>
              <a:t>voedingsstoffen</a:t>
            </a:r>
            <a:r>
              <a:rPr lang="en-US" sz="2400" dirty="0" smtClean="0"/>
              <a:t> </a:t>
            </a:r>
            <a:r>
              <a:rPr lang="en-US" sz="2400" dirty="0" err="1" smtClean="0"/>
              <a:t>nodig</a:t>
            </a:r>
            <a:r>
              <a:rPr lang="en-US" sz="2400" dirty="0" smtClean="0"/>
              <a:t> die </a:t>
            </a:r>
            <a:r>
              <a:rPr lang="en-US" sz="2400" dirty="0" err="1" smtClean="0"/>
              <a:t>bewerkt</a:t>
            </a:r>
            <a:r>
              <a:rPr lang="en-US" sz="2400" dirty="0" smtClean="0"/>
              <a:t> </a:t>
            </a:r>
            <a:r>
              <a:rPr lang="en-US" sz="2400" dirty="0" err="1" smtClean="0"/>
              <a:t>én</a:t>
            </a:r>
            <a:r>
              <a:rPr lang="en-US" sz="2400" dirty="0" smtClean="0"/>
              <a:t> </a:t>
            </a:r>
            <a:r>
              <a:rPr lang="en-US" sz="2400" dirty="0" err="1" smtClean="0"/>
              <a:t>verwerkt</a:t>
            </a:r>
            <a:r>
              <a:rPr lang="en-US" sz="2400" dirty="0" smtClean="0"/>
              <a:t> </a:t>
            </a:r>
            <a:r>
              <a:rPr lang="en-US" sz="2400" dirty="0" err="1" smtClean="0"/>
              <a:t>moeten</a:t>
            </a:r>
            <a:r>
              <a:rPr lang="en-US" sz="2400" dirty="0" smtClean="0"/>
              <a:t> </a:t>
            </a:r>
            <a:r>
              <a:rPr lang="en-US" sz="2400" dirty="0" err="1" smtClean="0"/>
              <a:t>worden</a:t>
            </a:r>
            <a:r>
              <a:rPr lang="en-US" sz="2400" dirty="0" smtClean="0"/>
              <a:t>, </a:t>
            </a:r>
            <a:r>
              <a:rPr lang="en-US" sz="2400" dirty="0" err="1" smtClean="0"/>
              <a:t>omgezet</a:t>
            </a:r>
            <a:r>
              <a:rPr lang="en-US" sz="2400" dirty="0" smtClean="0"/>
              <a:t> in </a:t>
            </a:r>
            <a:r>
              <a:rPr lang="en-US" sz="2400" dirty="0" err="1" smtClean="0"/>
              <a:t>andere</a:t>
            </a:r>
            <a:r>
              <a:rPr lang="en-US" sz="2400" dirty="0" smtClean="0"/>
              <a:t> </a:t>
            </a:r>
            <a:r>
              <a:rPr lang="en-US" sz="2400" dirty="0" err="1" smtClean="0"/>
              <a:t>stoffen</a:t>
            </a:r>
            <a:r>
              <a:rPr lang="en-US" sz="2400" dirty="0" smtClean="0"/>
              <a:t>, </a:t>
            </a:r>
            <a:r>
              <a:rPr lang="en-US" sz="2400" dirty="0" err="1" smtClean="0"/>
              <a:t>dissimilatie</a:t>
            </a:r>
            <a:r>
              <a:rPr lang="en-US" sz="2400" dirty="0" smtClean="0"/>
              <a:t>, </a:t>
            </a:r>
            <a:r>
              <a:rPr lang="en-US" sz="2400" dirty="0" err="1" smtClean="0"/>
              <a:t>assimilatie</a:t>
            </a:r>
            <a:r>
              <a:rPr lang="en-US" sz="2400" dirty="0" smtClean="0"/>
              <a:t>, </a:t>
            </a:r>
            <a:r>
              <a:rPr lang="en-US" sz="2400" dirty="0" err="1" smtClean="0"/>
              <a:t>uitscheiding</a:t>
            </a:r>
            <a:r>
              <a:rPr lang="en-US" sz="2400" dirty="0" smtClean="0"/>
              <a:t> urine, </a:t>
            </a:r>
            <a:r>
              <a:rPr lang="en-US" sz="2400" dirty="0" err="1" smtClean="0"/>
              <a:t>enzymwerking</a:t>
            </a:r>
            <a:r>
              <a:rPr lang="en-US" sz="2400" dirty="0" smtClean="0"/>
              <a:t> </a:t>
            </a:r>
            <a:r>
              <a:rPr lang="en-US" sz="2400" dirty="0" err="1" smtClean="0"/>
              <a:t>e.d</a:t>
            </a:r>
            <a:r>
              <a:rPr lang="en-US" sz="2400" dirty="0" smtClean="0"/>
              <a:t>. </a:t>
            </a:r>
          </a:p>
          <a:p>
            <a:pPr>
              <a:buNone/>
            </a:pPr>
            <a:r>
              <a:rPr lang="en-US" sz="2400" dirty="0" smtClean="0"/>
              <a:t>-   </a:t>
            </a:r>
            <a:r>
              <a:rPr lang="en-US" sz="2400" dirty="0" err="1" smtClean="0"/>
              <a:t>Alle</a:t>
            </a:r>
            <a:r>
              <a:rPr lang="en-US" sz="2400" dirty="0" smtClean="0"/>
              <a:t> </a:t>
            </a:r>
            <a:r>
              <a:rPr lang="en-US" sz="2400" dirty="0" err="1" smtClean="0"/>
              <a:t>lichaamsprocessen</a:t>
            </a:r>
            <a:r>
              <a:rPr lang="en-US" sz="2400" dirty="0" smtClean="0"/>
              <a:t> </a:t>
            </a:r>
            <a:r>
              <a:rPr lang="en-US" sz="2400" dirty="0" err="1" smtClean="0"/>
              <a:t>samen</a:t>
            </a:r>
            <a:r>
              <a:rPr lang="en-US" sz="2400" dirty="0" smtClean="0"/>
              <a:t> = </a:t>
            </a:r>
            <a:r>
              <a:rPr lang="en-US" sz="2400" dirty="0" err="1" smtClean="0"/>
              <a:t>stofwisseling</a:t>
            </a:r>
            <a:endParaRPr lang="nl-NL" sz="2400" dirty="0" smtClean="0"/>
          </a:p>
          <a:p>
            <a:pPr>
              <a:buNone/>
            </a:pPr>
            <a:r>
              <a:rPr lang="en-US" sz="2400" dirty="0"/>
              <a:t> </a:t>
            </a:r>
            <a:r>
              <a:rPr lang="en-US" sz="2400" dirty="0" smtClean="0"/>
              <a:t>   </a:t>
            </a:r>
            <a:r>
              <a:rPr lang="en-US" sz="2400" dirty="0" err="1" smtClean="0"/>
              <a:t>Elke</a:t>
            </a:r>
            <a:r>
              <a:rPr lang="en-US" sz="2400" dirty="0" smtClean="0"/>
              <a:t> </a:t>
            </a:r>
            <a:r>
              <a:rPr lang="en-US" sz="2400" dirty="0" err="1" smtClean="0"/>
              <a:t>cel</a:t>
            </a:r>
            <a:r>
              <a:rPr lang="en-US" sz="2400" dirty="0" smtClean="0"/>
              <a:t> </a:t>
            </a:r>
            <a:r>
              <a:rPr lang="en-US" sz="2400" dirty="0" err="1" smtClean="0"/>
              <a:t>heeft</a:t>
            </a:r>
            <a:r>
              <a:rPr lang="en-US" sz="2400" dirty="0" smtClean="0"/>
              <a:t>: </a:t>
            </a:r>
            <a:r>
              <a:rPr lang="en-US" sz="2400" dirty="0" err="1" smtClean="0"/>
              <a:t>altijd</a:t>
            </a:r>
            <a:r>
              <a:rPr lang="en-US" sz="2400" dirty="0" smtClean="0"/>
              <a:t> ENERGIE </a:t>
            </a:r>
            <a:r>
              <a:rPr lang="en-US" sz="2400" dirty="0" err="1" smtClean="0"/>
              <a:t>nodig</a:t>
            </a:r>
            <a:r>
              <a:rPr lang="en-US" sz="2400" dirty="0" smtClean="0"/>
              <a:t> </a:t>
            </a:r>
            <a:r>
              <a:rPr lang="en-US" sz="2400" dirty="0" err="1" smtClean="0"/>
              <a:t>om</a:t>
            </a:r>
            <a:r>
              <a:rPr lang="en-US" sz="2400" dirty="0" smtClean="0"/>
              <a:t> </a:t>
            </a:r>
            <a:r>
              <a:rPr lang="en-US" sz="2400" dirty="0" err="1" smtClean="0"/>
              <a:t>alle</a:t>
            </a:r>
            <a:r>
              <a:rPr lang="en-US" sz="2400" dirty="0" smtClean="0"/>
              <a:t> </a:t>
            </a:r>
            <a:r>
              <a:rPr lang="en-US" sz="2400" dirty="0" err="1" smtClean="0"/>
              <a:t>chemische</a:t>
            </a:r>
            <a:r>
              <a:rPr lang="en-US" sz="2400" dirty="0" smtClean="0"/>
              <a:t> </a:t>
            </a:r>
            <a:r>
              <a:rPr lang="en-US" sz="2400" dirty="0" err="1" smtClean="0"/>
              <a:t>reacties</a:t>
            </a:r>
            <a:r>
              <a:rPr lang="en-US" sz="2400" dirty="0" smtClean="0"/>
              <a:t> en </a:t>
            </a:r>
          </a:p>
          <a:p>
            <a:pPr>
              <a:buNone/>
            </a:pPr>
            <a:r>
              <a:rPr lang="en-US" sz="2400" dirty="0"/>
              <a:t> </a:t>
            </a:r>
            <a:r>
              <a:rPr lang="en-US" sz="2400" dirty="0" smtClean="0"/>
              <a:t>   </a:t>
            </a:r>
            <a:r>
              <a:rPr lang="en-US" sz="2400" dirty="0" err="1" smtClean="0"/>
              <a:t>processen</a:t>
            </a:r>
            <a:r>
              <a:rPr lang="en-US" sz="2400" dirty="0" smtClean="0"/>
              <a:t> </a:t>
            </a:r>
            <a:r>
              <a:rPr lang="en-US" sz="2400" dirty="0" err="1" smtClean="0"/>
              <a:t>te</a:t>
            </a:r>
            <a:r>
              <a:rPr lang="en-US" sz="2400" dirty="0" smtClean="0"/>
              <a:t> </a:t>
            </a:r>
            <a:r>
              <a:rPr lang="en-US" sz="2400" dirty="0" err="1" smtClean="0"/>
              <a:t>laten</a:t>
            </a:r>
            <a:r>
              <a:rPr lang="en-US" sz="2400" dirty="0" smtClean="0"/>
              <a:t> </a:t>
            </a:r>
            <a:r>
              <a:rPr lang="en-US" sz="2400" dirty="0" err="1" smtClean="0"/>
              <a:t>plaatsvinden</a:t>
            </a:r>
            <a:endParaRPr lang="nl-NL" sz="2400" dirty="0" smtClean="0"/>
          </a:p>
          <a:p>
            <a:pPr>
              <a:buNone/>
            </a:pPr>
            <a:r>
              <a:rPr lang="nl-NL" sz="2400" dirty="0" smtClean="0"/>
              <a:t>-   Grondstofwisseling </a:t>
            </a:r>
            <a:r>
              <a:rPr lang="nl-NL" sz="2400" dirty="0"/>
              <a:t>= </a:t>
            </a:r>
            <a:r>
              <a:rPr lang="nl-NL" sz="2400" dirty="0" smtClean="0"/>
              <a:t>basaal metabolisme  =  alle </a:t>
            </a:r>
            <a:r>
              <a:rPr lang="nl-NL" sz="2400" dirty="0"/>
              <a:t>processen die in je lichaam doorgaan als je in rust bent</a:t>
            </a:r>
            <a:r>
              <a:rPr lang="nl-NL" sz="2400" dirty="0" smtClean="0"/>
              <a:t>: dat betekent om je lichaamsfuncties in stand te houden</a:t>
            </a:r>
          </a:p>
          <a:p>
            <a:pPr>
              <a:buNone/>
            </a:pPr>
            <a:r>
              <a:rPr lang="en-US" sz="2400" dirty="0" smtClean="0"/>
              <a:t>2/3 van je de </a:t>
            </a:r>
            <a:r>
              <a:rPr lang="en-US" sz="2400" dirty="0" err="1" smtClean="0"/>
              <a:t>energie</a:t>
            </a:r>
            <a:r>
              <a:rPr lang="en-US" sz="2400" dirty="0" smtClean="0"/>
              <a:t> in je </a:t>
            </a:r>
            <a:r>
              <a:rPr lang="en-US" sz="2400" dirty="0" err="1" smtClean="0"/>
              <a:t>voedsel</a:t>
            </a:r>
            <a:r>
              <a:rPr lang="en-US" sz="2400" dirty="0" smtClean="0"/>
              <a:t> is </a:t>
            </a:r>
            <a:r>
              <a:rPr lang="en-US" sz="2400" dirty="0" err="1" smtClean="0"/>
              <a:t>daar</a:t>
            </a:r>
            <a:r>
              <a:rPr lang="en-US" sz="2400" dirty="0" smtClean="0"/>
              <a:t> </a:t>
            </a:r>
            <a:r>
              <a:rPr lang="en-US" sz="2400" dirty="0" err="1" smtClean="0"/>
              <a:t>voor</a:t>
            </a:r>
            <a:r>
              <a:rPr lang="en-US" sz="2400" dirty="0" smtClean="0"/>
              <a:t> </a:t>
            </a:r>
            <a:r>
              <a:rPr lang="en-US" sz="2400" dirty="0" err="1" smtClean="0"/>
              <a:t>nodig</a:t>
            </a:r>
            <a:endParaRPr lang="nl-NL" sz="2400" dirty="0"/>
          </a:p>
          <a:p>
            <a:pPr>
              <a:buFontTx/>
              <a:buNone/>
            </a:pPr>
            <a:r>
              <a:rPr lang="nl-NL" sz="2400" dirty="0"/>
              <a:t>	- je ademhaling en hartslag.</a:t>
            </a:r>
          </a:p>
          <a:p>
            <a:pPr>
              <a:buFontTx/>
              <a:buNone/>
            </a:pPr>
            <a:r>
              <a:rPr lang="nl-NL" sz="2400" dirty="0"/>
              <a:t>	- je groei</a:t>
            </a:r>
          </a:p>
          <a:p>
            <a:pPr>
              <a:buFontTx/>
              <a:buNone/>
            </a:pPr>
            <a:r>
              <a:rPr lang="nl-NL" sz="2400" dirty="0"/>
              <a:t>	- vervanging van cellen</a:t>
            </a:r>
          </a:p>
          <a:p>
            <a:pPr>
              <a:buFontTx/>
              <a:buNone/>
            </a:pPr>
            <a:r>
              <a:rPr lang="nl-NL" sz="2400" dirty="0"/>
              <a:t>	- je peristaltiek in je darmen</a:t>
            </a:r>
          </a:p>
          <a:p>
            <a:pPr>
              <a:buFontTx/>
              <a:buNone/>
            </a:pPr>
            <a:r>
              <a:rPr lang="nl-NL" sz="2400" dirty="0"/>
              <a:t>	- denken en dromen</a:t>
            </a:r>
          </a:p>
          <a:p>
            <a:pPr>
              <a:buFontTx/>
              <a:buNone/>
            </a:pPr>
            <a:r>
              <a:rPr lang="nl-NL" sz="2400" dirty="0"/>
              <a:t>	-je lichaamstemperatuur constant houden</a:t>
            </a:r>
          </a:p>
        </p:txBody>
      </p:sp>
      <p:sp>
        <p:nvSpPr>
          <p:cNvPr id="4" name="Tijdelijke aanduiding voor dianummer 3"/>
          <p:cNvSpPr>
            <a:spLocks noGrp="1"/>
          </p:cNvSpPr>
          <p:nvPr>
            <p:ph type="sldNum" sz="quarter" idx="12"/>
          </p:nvPr>
        </p:nvSpPr>
        <p:spPr/>
        <p:txBody>
          <a:bodyPr/>
          <a:lstStyle/>
          <a:p>
            <a:fld id="{443ED38A-1C8A-4CAD-8CFE-A45A503C9630}" type="slidenum">
              <a:rPr lang="nl-NL" smtClean="0"/>
              <a:pPr/>
              <a:t>7</a:t>
            </a:fld>
            <a:endParaRPr lang="nl-NL"/>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nl-NL"/>
              <a:t>Warm- en koudbloedig.</a:t>
            </a:r>
          </a:p>
        </p:txBody>
      </p:sp>
      <p:sp>
        <p:nvSpPr>
          <p:cNvPr id="66563" name="Rectangle 3"/>
          <p:cNvSpPr>
            <a:spLocks noGrp="1" noChangeArrowheads="1"/>
          </p:cNvSpPr>
          <p:nvPr>
            <p:ph type="body" idx="1"/>
          </p:nvPr>
        </p:nvSpPr>
        <p:spPr/>
        <p:txBody>
          <a:bodyPr>
            <a:normAutofit fontScale="92500" lnSpcReduction="10000"/>
          </a:bodyPr>
          <a:lstStyle/>
          <a:p>
            <a:r>
              <a:rPr lang="nl-NL" b="1" dirty="0" smtClean="0"/>
              <a:t>Koudbloedig</a:t>
            </a:r>
            <a:r>
              <a:rPr lang="nl-NL" dirty="0" smtClean="0"/>
              <a:t>: </a:t>
            </a:r>
            <a:r>
              <a:rPr lang="nl-NL" dirty="0"/>
              <a:t>het lichaam heeft ongeveer dezelfde temperatuur als de omgeving</a:t>
            </a:r>
          </a:p>
          <a:p>
            <a:pPr>
              <a:buFontTx/>
              <a:buNone/>
            </a:pPr>
            <a:r>
              <a:rPr lang="nl-NL" dirty="0"/>
              <a:t>	-voordeel: kost minder energie</a:t>
            </a:r>
          </a:p>
          <a:p>
            <a:r>
              <a:rPr lang="nl-NL" b="1" dirty="0"/>
              <a:t>Warmbloedig</a:t>
            </a:r>
            <a:r>
              <a:rPr lang="nl-NL" dirty="0"/>
              <a:t>: je lichaamstemperatuur is steeds ongeveer 37 graden C</a:t>
            </a:r>
            <a:r>
              <a:rPr lang="nl-NL" dirty="0" smtClean="0"/>
              <a:t>.  Vogels iets hoger.</a:t>
            </a:r>
            <a:endParaRPr lang="nl-NL" dirty="0"/>
          </a:p>
          <a:p>
            <a:pPr>
              <a:buFontTx/>
              <a:buNone/>
            </a:pPr>
            <a:r>
              <a:rPr lang="nl-NL" dirty="0"/>
              <a:t>	-voordeel: je kunt altijd weglopen</a:t>
            </a:r>
          </a:p>
          <a:p>
            <a:pPr>
              <a:buFontTx/>
              <a:buNone/>
            </a:pPr>
            <a:r>
              <a:rPr lang="nl-NL" dirty="0"/>
              <a:t>	-nadeel je basale lichaamstemperatuur is         </a:t>
            </a:r>
          </a:p>
          <a:p>
            <a:pPr>
              <a:buFontTx/>
              <a:buNone/>
            </a:pPr>
            <a:r>
              <a:rPr lang="nl-NL" dirty="0"/>
              <a:t>	 </a:t>
            </a:r>
            <a:r>
              <a:rPr lang="nl-NL" dirty="0" smtClean="0"/>
              <a:t>hoger dus meer energie nodig dan bij </a:t>
            </a:r>
          </a:p>
          <a:p>
            <a:pPr>
              <a:buFontTx/>
              <a:buNone/>
            </a:pPr>
            <a:r>
              <a:rPr lang="nl-NL" dirty="0"/>
              <a:t>	</a:t>
            </a:r>
            <a:r>
              <a:rPr lang="nl-NL" dirty="0" smtClean="0"/>
              <a:t> koudbloedige dieren</a:t>
            </a:r>
            <a:endParaRPr lang="nl-NL" dirty="0"/>
          </a:p>
        </p:txBody>
      </p:sp>
      <p:sp>
        <p:nvSpPr>
          <p:cNvPr id="4" name="Tijdelijke aanduiding voor dianummer 3"/>
          <p:cNvSpPr>
            <a:spLocks noGrp="1"/>
          </p:cNvSpPr>
          <p:nvPr>
            <p:ph type="sldNum" sz="quarter" idx="12"/>
          </p:nvPr>
        </p:nvSpPr>
        <p:spPr/>
        <p:txBody>
          <a:bodyPr/>
          <a:lstStyle/>
          <a:p>
            <a:fld id="{443ED38A-1C8A-4CAD-8CFE-A45A503C9630}" type="slidenum">
              <a:rPr lang="nl-NL" smtClean="0"/>
              <a:pPr/>
              <a:t>8</a:t>
            </a:fld>
            <a:endParaRPr lang="nl-NL"/>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normAutofit/>
          </a:bodyPr>
          <a:lstStyle/>
          <a:p>
            <a:r>
              <a:rPr lang="en-US" sz="4000" b="1" u="sng" dirty="0" err="1" smtClean="0"/>
              <a:t>Organische</a:t>
            </a:r>
            <a:r>
              <a:rPr lang="en-US" sz="3200" b="1" dirty="0" smtClean="0"/>
              <a:t> en </a:t>
            </a:r>
            <a:r>
              <a:rPr lang="en-US" sz="3200" b="1" dirty="0" err="1" smtClean="0"/>
              <a:t>Anorganische</a:t>
            </a:r>
            <a:r>
              <a:rPr lang="en-US" sz="3200" b="1" dirty="0" smtClean="0"/>
              <a:t> </a:t>
            </a:r>
            <a:r>
              <a:rPr lang="en-US" sz="3200" b="1" dirty="0" err="1" smtClean="0"/>
              <a:t>moleculen</a:t>
            </a:r>
            <a:endParaRPr lang="nl-NL" sz="3200" b="1" dirty="0"/>
          </a:p>
        </p:txBody>
      </p:sp>
      <p:sp>
        <p:nvSpPr>
          <p:cNvPr id="3" name="Tijdelijke aanduiding voor inhoud 2"/>
          <p:cNvSpPr>
            <a:spLocks noGrp="1"/>
          </p:cNvSpPr>
          <p:nvPr>
            <p:ph idx="1"/>
          </p:nvPr>
        </p:nvSpPr>
        <p:spPr>
          <a:xfrm>
            <a:off x="457200" y="1052736"/>
            <a:ext cx="8229600" cy="5544616"/>
          </a:xfrm>
        </p:spPr>
        <p:txBody>
          <a:bodyPr>
            <a:normAutofit lnSpcReduction="10000"/>
          </a:bodyPr>
          <a:lstStyle/>
          <a:p>
            <a:r>
              <a:rPr lang="en-US" sz="2400" b="1" dirty="0" err="1" smtClean="0"/>
              <a:t>Organisch</a:t>
            </a:r>
            <a:r>
              <a:rPr lang="en-US" sz="2400" dirty="0" smtClean="0"/>
              <a:t>;</a:t>
            </a:r>
          </a:p>
          <a:p>
            <a:pPr>
              <a:buFontTx/>
              <a:buChar char="-"/>
            </a:pPr>
            <a:r>
              <a:rPr lang="en-US" sz="2400" dirty="0" err="1" smtClean="0"/>
              <a:t>Zijn</a:t>
            </a:r>
            <a:r>
              <a:rPr lang="en-US" sz="2400" dirty="0" smtClean="0"/>
              <a:t> </a:t>
            </a:r>
            <a:r>
              <a:rPr lang="en-US" sz="2400" dirty="0" err="1" smtClean="0"/>
              <a:t>meestal</a:t>
            </a:r>
            <a:r>
              <a:rPr lang="en-US" sz="2400" dirty="0" smtClean="0"/>
              <a:t> </a:t>
            </a:r>
            <a:r>
              <a:rPr lang="en-US" sz="2400" dirty="0" err="1" smtClean="0"/>
              <a:t>grote</a:t>
            </a:r>
            <a:r>
              <a:rPr lang="en-US" sz="2400" dirty="0" smtClean="0"/>
              <a:t> </a:t>
            </a:r>
            <a:r>
              <a:rPr lang="en-US" sz="2400" dirty="0" err="1" smtClean="0"/>
              <a:t>moleculen</a:t>
            </a:r>
            <a:endParaRPr lang="en-US" sz="2400" dirty="0" smtClean="0"/>
          </a:p>
          <a:p>
            <a:pPr>
              <a:buFontTx/>
              <a:buChar char="-"/>
            </a:pPr>
            <a:r>
              <a:rPr lang="en-US" sz="2400" dirty="0" err="1" smtClean="0"/>
              <a:t>Zijn</a:t>
            </a:r>
            <a:r>
              <a:rPr lang="en-US" sz="2400" dirty="0" smtClean="0"/>
              <a:t> </a:t>
            </a:r>
            <a:r>
              <a:rPr lang="en-US" sz="2400" dirty="0" err="1" smtClean="0"/>
              <a:t>energierijke</a:t>
            </a:r>
            <a:r>
              <a:rPr lang="en-US" sz="2400" dirty="0" smtClean="0"/>
              <a:t> </a:t>
            </a:r>
            <a:r>
              <a:rPr lang="en-US" sz="2400" dirty="0" err="1" smtClean="0"/>
              <a:t>moleculen</a:t>
            </a:r>
            <a:endParaRPr lang="en-US" sz="2400" dirty="0" smtClean="0"/>
          </a:p>
          <a:p>
            <a:pPr>
              <a:buFontTx/>
              <a:buChar char="-"/>
            </a:pPr>
            <a:r>
              <a:rPr lang="en-US" sz="2400" dirty="0" err="1" smtClean="0"/>
              <a:t>Komen</a:t>
            </a:r>
            <a:r>
              <a:rPr lang="en-US" sz="2400" dirty="0" smtClean="0"/>
              <a:t> </a:t>
            </a:r>
            <a:r>
              <a:rPr lang="en-US" sz="2400" dirty="0" err="1" smtClean="0"/>
              <a:t>niet</a:t>
            </a:r>
            <a:r>
              <a:rPr lang="en-US" sz="2400" dirty="0" smtClean="0"/>
              <a:t> </a:t>
            </a:r>
            <a:r>
              <a:rPr lang="en-US" sz="2400" dirty="0" err="1" smtClean="0"/>
              <a:t>voor</a:t>
            </a:r>
            <a:r>
              <a:rPr lang="en-US" sz="2400" dirty="0" smtClean="0"/>
              <a:t> in </a:t>
            </a:r>
            <a:r>
              <a:rPr lang="en-US" sz="2400" dirty="0" err="1" smtClean="0"/>
              <a:t>levenloze</a:t>
            </a:r>
            <a:r>
              <a:rPr lang="en-US" sz="2400" dirty="0" smtClean="0"/>
              <a:t> </a:t>
            </a:r>
            <a:r>
              <a:rPr lang="en-US" sz="2400" dirty="0" err="1" smtClean="0"/>
              <a:t>dingen</a:t>
            </a:r>
            <a:endParaRPr lang="en-US" sz="2400" dirty="0" smtClean="0"/>
          </a:p>
          <a:p>
            <a:pPr>
              <a:buFontTx/>
              <a:buChar char="-"/>
            </a:pPr>
            <a:r>
              <a:rPr lang="en-US" sz="2400" dirty="0" err="1" smtClean="0"/>
              <a:t>Komen</a:t>
            </a:r>
            <a:r>
              <a:rPr lang="en-US" sz="2400" dirty="0" smtClean="0"/>
              <a:t> </a:t>
            </a:r>
            <a:r>
              <a:rPr lang="en-US" sz="2400" dirty="0" err="1" smtClean="0"/>
              <a:t>alleen</a:t>
            </a:r>
            <a:r>
              <a:rPr lang="en-US" sz="2400" dirty="0" smtClean="0"/>
              <a:t> </a:t>
            </a:r>
            <a:r>
              <a:rPr lang="en-US" sz="2400" dirty="0" err="1" smtClean="0"/>
              <a:t>voor</a:t>
            </a:r>
            <a:r>
              <a:rPr lang="en-US" sz="2400" dirty="0" smtClean="0"/>
              <a:t> in </a:t>
            </a:r>
            <a:r>
              <a:rPr lang="en-US" sz="2400" dirty="0" err="1" smtClean="0"/>
              <a:t>levende</a:t>
            </a:r>
            <a:r>
              <a:rPr lang="en-US" sz="2400" dirty="0" smtClean="0"/>
              <a:t> </a:t>
            </a:r>
            <a:r>
              <a:rPr lang="en-US" sz="2400" dirty="0" err="1" smtClean="0"/>
              <a:t>organismen</a:t>
            </a:r>
            <a:r>
              <a:rPr lang="en-US" sz="2400" dirty="0" smtClean="0"/>
              <a:t> en doe (</a:t>
            </a:r>
            <a:r>
              <a:rPr lang="en-US" sz="2400" dirty="0" err="1" smtClean="0"/>
              <a:t>resten</a:t>
            </a:r>
            <a:r>
              <a:rPr lang="en-US" sz="2400" dirty="0" smtClean="0"/>
              <a:t> van) </a:t>
            </a:r>
            <a:r>
              <a:rPr lang="en-US" sz="2400" dirty="0" err="1" smtClean="0"/>
              <a:t>organismen</a:t>
            </a:r>
            <a:endParaRPr lang="en-US" sz="2400" dirty="0" smtClean="0"/>
          </a:p>
          <a:p>
            <a:pPr>
              <a:buFontTx/>
              <a:buChar char="-"/>
            </a:pPr>
            <a:r>
              <a:rPr lang="en-US" sz="2400" dirty="0" err="1" smtClean="0"/>
              <a:t>Bevatten</a:t>
            </a:r>
            <a:r>
              <a:rPr lang="en-US" sz="2400" dirty="0" smtClean="0"/>
              <a:t> </a:t>
            </a:r>
            <a:r>
              <a:rPr lang="en-US" sz="2400" dirty="0" err="1" smtClean="0"/>
              <a:t>altijd</a:t>
            </a:r>
            <a:r>
              <a:rPr lang="en-US" sz="2400" dirty="0" smtClean="0"/>
              <a:t> de </a:t>
            </a:r>
            <a:r>
              <a:rPr lang="en-US" sz="2400" dirty="0" err="1" smtClean="0"/>
              <a:t>volgende</a:t>
            </a:r>
            <a:r>
              <a:rPr lang="en-US" sz="2400" dirty="0" smtClean="0"/>
              <a:t> </a:t>
            </a:r>
            <a:r>
              <a:rPr lang="en-US" sz="2400" dirty="0" err="1" smtClean="0"/>
              <a:t>elementen</a:t>
            </a:r>
            <a:r>
              <a:rPr lang="en-US" sz="2400" dirty="0" smtClean="0"/>
              <a:t>: C, H en O</a:t>
            </a:r>
          </a:p>
          <a:p>
            <a:pPr>
              <a:buFontTx/>
              <a:buChar char="-"/>
            </a:pPr>
            <a:r>
              <a:rPr lang="en-US" sz="2400" dirty="0" err="1" smtClean="0"/>
              <a:t>Vaak</a:t>
            </a:r>
            <a:r>
              <a:rPr lang="en-US" sz="2400" dirty="0" smtClean="0"/>
              <a:t> </a:t>
            </a:r>
            <a:r>
              <a:rPr lang="en-US" sz="2400" dirty="0" err="1" smtClean="0"/>
              <a:t>ook</a:t>
            </a:r>
            <a:r>
              <a:rPr lang="en-US" sz="2400" dirty="0" smtClean="0"/>
              <a:t>: N, S en P</a:t>
            </a:r>
          </a:p>
          <a:p>
            <a:pPr>
              <a:buFontTx/>
              <a:buChar char="-"/>
            </a:pPr>
            <a:r>
              <a:rPr lang="en-US" sz="2400" dirty="0" err="1" smtClean="0"/>
              <a:t>Belangrijke</a:t>
            </a:r>
            <a:r>
              <a:rPr lang="en-US" sz="2400" dirty="0" smtClean="0"/>
              <a:t> </a:t>
            </a:r>
            <a:r>
              <a:rPr lang="en-US" sz="2400" dirty="0" err="1" smtClean="0"/>
              <a:t>voorbeelden</a:t>
            </a:r>
            <a:r>
              <a:rPr lang="en-US" sz="2400" dirty="0" smtClean="0"/>
              <a:t>: </a:t>
            </a:r>
            <a:r>
              <a:rPr lang="en-US" sz="2400" dirty="0" err="1" smtClean="0"/>
              <a:t>Koolhydraten</a:t>
            </a:r>
            <a:r>
              <a:rPr lang="en-US" sz="2400" dirty="0" smtClean="0"/>
              <a:t> (C, H en O), </a:t>
            </a:r>
            <a:r>
              <a:rPr lang="en-US" sz="2400" dirty="0" err="1" smtClean="0"/>
              <a:t>Vetten</a:t>
            </a:r>
            <a:r>
              <a:rPr lang="en-US" sz="2400" dirty="0" smtClean="0"/>
              <a:t> (C. H en O) </a:t>
            </a:r>
            <a:r>
              <a:rPr lang="en-US" sz="2400" dirty="0" err="1" smtClean="0"/>
              <a:t>Aminozuren</a:t>
            </a:r>
            <a:r>
              <a:rPr lang="en-US" sz="2400" dirty="0" smtClean="0"/>
              <a:t> (C, H, O en N en </a:t>
            </a:r>
            <a:r>
              <a:rPr lang="en-US" sz="2400" dirty="0" err="1" smtClean="0"/>
              <a:t>soms</a:t>
            </a:r>
            <a:r>
              <a:rPr lang="en-US" sz="2400" dirty="0" smtClean="0"/>
              <a:t> S)</a:t>
            </a:r>
            <a:r>
              <a:rPr lang="nl-NL" sz="2400" dirty="0" smtClean="0"/>
              <a:t>,  </a:t>
            </a:r>
          </a:p>
          <a:p>
            <a:pPr>
              <a:buNone/>
            </a:pPr>
            <a:r>
              <a:rPr lang="nl-NL" sz="2400" dirty="0"/>
              <a:t>	</a:t>
            </a:r>
            <a:r>
              <a:rPr lang="nl-NL" sz="2400" dirty="0" smtClean="0"/>
              <a:t>Eiwitten (C, H, O, N en soms S)</a:t>
            </a:r>
          </a:p>
          <a:p>
            <a:pPr>
              <a:buFontTx/>
              <a:buChar char="-"/>
            </a:pPr>
            <a:r>
              <a:rPr lang="en-US" sz="2400" dirty="0" err="1" smtClean="0"/>
              <a:t>Nucleïnezuren</a:t>
            </a:r>
            <a:r>
              <a:rPr lang="en-US" sz="2400" dirty="0" smtClean="0"/>
              <a:t> </a:t>
            </a:r>
            <a:r>
              <a:rPr lang="en-US" sz="2400" dirty="0" err="1" smtClean="0"/>
              <a:t>zoals</a:t>
            </a:r>
            <a:r>
              <a:rPr lang="en-US" sz="2400" dirty="0" smtClean="0"/>
              <a:t> DNA en RNA (C. H, O, N en P)</a:t>
            </a:r>
          </a:p>
          <a:p>
            <a:pPr>
              <a:buFontTx/>
              <a:buChar char="-"/>
            </a:pPr>
            <a:r>
              <a:rPr lang="en-US" sz="2400" dirty="0" smtClean="0"/>
              <a:t>ATP</a:t>
            </a:r>
          </a:p>
          <a:p>
            <a:pPr>
              <a:buFontTx/>
              <a:buChar char="-"/>
            </a:pPr>
            <a:r>
              <a:rPr lang="en-US" sz="2400" dirty="0" err="1" smtClean="0"/>
              <a:t>Vitamines</a:t>
            </a:r>
            <a:endParaRPr lang="en-US" sz="2400" dirty="0" smtClean="0"/>
          </a:p>
          <a:p>
            <a:pPr>
              <a:buFontTx/>
              <a:buChar char="-"/>
            </a:pPr>
            <a:endParaRPr lang="en-US" sz="2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923</Words>
  <Application>Microsoft Office PowerPoint</Application>
  <PresentationFormat>Diavoorstelling (4:3)</PresentationFormat>
  <Paragraphs>161</Paragraphs>
  <Slides>23</Slides>
  <Notes>3</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23</vt:i4>
      </vt:variant>
    </vt:vector>
  </HeadingPairs>
  <TitlesOfParts>
    <vt:vector size="26" baseType="lpstr">
      <vt:lpstr>Arial</vt:lpstr>
      <vt:lpstr>Calibri</vt:lpstr>
      <vt:lpstr>Office-thema</vt:lpstr>
      <vt:lpstr>Thema 1 Stofwisseling</vt:lpstr>
      <vt:lpstr>Basisstof 1:   Coopertest</vt:lpstr>
      <vt:lpstr>Basisstof 1 Verzuurde spieren</vt:lpstr>
      <vt:lpstr>VO2-max</vt:lpstr>
      <vt:lpstr>Topsporters en verzuring</vt:lpstr>
      <vt:lpstr>Opdracht(en)</vt:lpstr>
      <vt:lpstr>Basisstof 2: Stofwisseling    Algemeen</vt:lpstr>
      <vt:lpstr>Warm- en koudbloedig.</vt:lpstr>
      <vt:lpstr>Organische en Anorganische moleculen</vt:lpstr>
      <vt:lpstr>Organische en Anorganische moleculen</vt:lpstr>
      <vt:lpstr>Biochemie</vt:lpstr>
      <vt:lpstr>Organische moleculen 1</vt:lpstr>
      <vt:lpstr>Glucosemolecule:            Water: Organisch:             Anorganisch:   </vt:lpstr>
      <vt:lpstr>Organische moleculen 2</vt:lpstr>
      <vt:lpstr>Dissimilatie en ATP </vt:lpstr>
      <vt:lpstr>Stofwisselingsprocessen</vt:lpstr>
      <vt:lpstr>Schema van de stofwisseling in organismen</vt:lpstr>
      <vt:lpstr>Assimilatie, dissimilatie en energie</vt:lpstr>
      <vt:lpstr>Belangrijke stoffen die een rol spelen bij assimilatie en dissimilatie 1</vt:lpstr>
      <vt:lpstr>Belangrijke stoffen die een rol spelen bij assimilatie en dissimilatie 2</vt:lpstr>
      <vt:lpstr>Belangrijke stoffen die een rol spelen bij assimilatie en dissimilatie 3   ATP</vt:lpstr>
      <vt:lpstr>Assimilatie en dissimilatie zijn via ATP-moleculen als het ware aan elkaar gekoppeld zie afbeelding hieronder schematisch</vt:lpstr>
      <vt:lpstr>Opdracht(en)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Thema 1 Stofwisseling</dc:title>
  <dc:creator>biobertus</dc:creator>
  <cp:lastModifiedBy>Admin</cp:lastModifiedBy>
  <cp:revision>4</cp:revision>
  <dcterms:created xsi:type="dcterms:W3CDTF">2014-12-17T13:22:39Z</dcterms:created>
  <dcterms:modified xsi:type="dcterms:W3CDTF">2016-09-07T17:49:01Z</dcterms:modified>
</cp:coreProperties>
</file>